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 id="2147483702" r:id="rId3"/>
  </p:sldMasterIdLst>
  <p:notesMasterIdLst>
    <p:notesMasterId r:id="rId32"/>
  </p:notesMasterIdLst>
  <p:sldIdLst>
    <p:sldId id="4169" r:id="rId4"/>
    <p:sldId id="4160" r:id="rId5"/>
    <p:sldId id="589" r:id="rId6"/>
    <p:sldId id="4173" r:id="rId7"/>
    <p:sldId id="4142" r:id="rId8"/>
    <p:sldId id="4185" r:id="rId9"/>
    <p:sldId id="4186" r:id="rId10"/>
    <p:sldId id="4192" r:id="rId11"/>
    <p:sldId id="4171" r:id="rId12"/>
    <p:sldId id="4187" r:id="rId13"/>
    <p:sldId id="4182" r:id="rId14"/>
    <p:sldId id="4193" r:id="rId15"/>
    <p:sldId id="4190" r:id="rId16"/>
    <p:sldId id="4147" r:id="rId17"/>
    <p:sldId id="4191" r:id="rId18"/>
    <p:sldId id="4155" r:id="rId19"/>
    <p:sldId id="4188" r:id="rId20"/>
    <p:sldId id="4181" r:id="rId21"/>
    <p:sldId id="4183" r:id="rId22"/>
    <p:sldId id="4179" r:id="rId23"/>
    <p:sldId id="4189" r:id="rId24"/>
    <p:sldId id="4157" r:id="rId25"/>
    <p:sldId id="4161" r:id="rId26"/>
    <p:sldId id="4184" r:id="rId27"/>
    <p:sldId id="4194" r:id="rId28"/>
    <p:sldId id="4195" r:id="rId29"/>
    <p:sldId id="4196" r:id="rId30"/>
    <p:sldId id="4167" r:id="rId31"/>
  </p:sldIdLst>
  <p:sldSz cx="12192000" cy="6858000"/>
  <p:notesSz cx="120396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D7D08-F60D-337F-CEC9-04694DE622CF}" name="Laetitia Murillo" initials="LM" userId="S::laetitias@centralbank.org.bz::e28ed67e-52cf-4be2-9709-b619d845e46a" providerId="AD"/>
  <p188:author id="{FF96A840-AB97-1C2C-D114-A3CB20D59080}" name="Marco Chan" initials="MC" userId="S::marcoc@centralbank.org.bz::4f36b071-9900-42b0-8b4b-df70e30927c0" providerId="AD"/>
  <p188:author id="{892633DA-A2D8-C548-FF55-1F5594E565BC}" name="Giovanna De Angelis" initials="GD" userId="S::giovannad@centralbank.org.bz::80c1803d-664b-4c7b-8ead-d83450d5f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A0"/>
    <a:srgbClr val="0000FF"/>
    <a:srgbClr val="BC0000"/>
    <a:srgbClr val="000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0" autoAdjust="0"/>
    <p:restoredTop sz="82453" autoAdjust="0"/>
  </p:normalViewPr>
  <p:slideViewPr>
    <p:cSldViewPr snapToGrid="0">
      <p:cViewPr varScale="1">
        <p:scale>
          <a:sx n="131" d="100"/>
          <a:sy n="131" d="100"/>
        </p:scale>
        <p:origin x="1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coc\Documents\Presentations\2023\Diplomatic%20Core\Real%20Sector%20New.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file2\Research2\Real%20Sector\SIB%20DATA\Employment%201993-onward\2023\labour%20time%20series%202023.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file2\Research2\Presentations\2024\State%20of%20the%20Economy%20-%20September%202024\Monetary%20Contribution\Data%20for%20Dip%20Corp%20Presentation%20-%20Monetary.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trejo.STATISTICS\Documents\DG%20Matters\Cabinet%20Papers\Presentations\Info%20for%20Domestic%20Exports%20slide%20Jan-Feb%202024.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99897124683752"/>
          <c:y val="2.207049391285669E-2"/>
          <c:w val="0.817614429863741"/>
          <c:h val="0.67673923092590871"/>
        </c:manualLayout>
      </c:layout>
      <c:barChart>
        <c:barDir val="col"/>
        <c:grouping val="clustered"/>
        <c:varyColors val="0"/>
        <c:ser>
          <c:idx val="0"/>
          <c:order val="0"/>
          <c:tx>
            <c:strRef>
              <c:f>'regional growth'!$J$3</c:f>
              <c:strCache>
                <c:ptCount val="1"/>
                <c:pt idx="0">
                  <c:v>2021</c:v>
                </c:pt>
              </c:strCache>
            </c:strRef>
          </c:tx>
          <c:spPr>
            <a:solidFill>
              <a:srgbClr val="000000">
                <a:lumMod val="65000"/>
                <a:lumOff val="35000"/>
              </a:srgbClr>
            </a:solidFill>
            <a:ln>
              <a:noFill/>
            </a:ln>
            <a:effectLst/>
          </c:spPr>
          <c:invertIfNegative val="0"/>
          <c:dPt>
            <c:idx val="11"/>
            <c:invertIfNegative val="0"/>
            <c:bubble3D val="0"/>
            <c:spPr>
              <a:solidFill>
                <a:srgbClr val="000000">
                  <a:lumMod val="65000"/>
                  <a:lumOff val="35000"/>
                </a:srgbClr>
              </a:solidFill>
              <a:ln>
                <a:noFill/>
              </a:ln>
              <a:effectLst/>
            </c:spPr>
            <c:extLst>
              <c:ext xmlns:c16="http://schemas.microsoft.com/office/drawing/2014/chart" uri="{C3380CC4-5D6E-409C-BE32-E72D297353CC}">
                <c16:uniqueId val="{00000001-E4B7-4F3E-A5EC-F0994DB38FCB}"/>
              </c:ext>
            </c:extLst>
          </c:dPt>
          <c:dLbls>
            <c:delete val="1"/>
          </c:dLbls>
          <c:cat>
            <c:strRef>
              <c:f>'regional growth'!$H$4:$H$16</c:f>
              <c:strCache>
                <c:ptCount val="13"/>
                <c:pt idx="0">
                  <c:v>Trinidad and Tobago</c:v>
                </c:pt>
                <c:pt idx="1">
                  <c:v>El Salvador</c:v>
                </c:pt>
                <c:pt idx="2">
                  <c:v>Jamaica</c:v>
                </c:pt>
                <c:pt idx="3">
                  <c:v>Mexico</c:v>
                </c:pt>
                <c:pt idx="4">
                  <c:v>Honduras</c:v>
                </c:pt>
                <c:pt idx="5">
                  <c:v>Guatemala</c:v>
                </c:pt>
                <c:pt idx="6">
                  <c:v>Nicaragua</c:v>
                </c:pt>
                <c:pt idx="7">
                  <c:v>Costa Rica</c:v>
                </c:pt>
                <c:pt idx="8">
                  <c:v>Panama</c:v>
                </c:pt>
                <c:pt idx="9">
                  <c:v>Barbados</c:v>
                </c:pt>
                <c:pt idx="10">
                  <c:v>The Bahamas</c:v>
                </c:pt>
                <c:pt idx="11">
                  <c:v>Belize</c:v>
                </c:pt>
                <c:pt idx="12">
                  <c:v>Guyana</c:v>
                </c:pt>
              </c:strCache>
            </c:strRef>
          </c:cat>
          <c:val>
            <c:numRef>
              <c:f>'regional growth'!$J$4:$J$16</c:f>
              <c:numCache>
                <c:formatCode>General</c:formatCode>
                <c:ptCount val="13"/>
                <c:pt idx="0">
                  <c:v>-1</c:v>
                </c:pt>
                <c:pt idx="1">
                  <c:v>11.2</c:v>
                </c:pt>
                <c:pt idx="2">
                  <c:v>4.5999999999999996</c:v>
                </c:pt>
                <c:pt idx="3">
                  <c:v>5.8</c:v>
                </c:pt>
                <c:pt idx="4">
                  <c:v>12.5</c:v>
                </c:pt>
                <c:pt idx="5">
                  <c:v>8</c:v>
                </c:pt>
                <c:pt idx="6">
                  <c:v>10.3</c:v>
                </c:pt>
                <c:pt idx="7">
                  <c:v>7.8</c:v>
                </c:pt>
                <c:pt idx="8">
                  <c:v>15.8</c:v>
                </c:pt>
                <c:pt idx="9">
                  <c:v>-0.2</c:v>
                </c:pt>
                <c:pt idx="10">
                  <c:v>17</c:v>
                </c:pt>
                <c:pt idx="11">
                  <c:v>17.899999999999999</c:v>
                </c:pt>
                <c:pt idx="12">
                  <c:v>20.100000000000001</c:v>
                </c:pt>
              </c:numCache>
            </c:numRef>
          </c:val>
          <c:extLst>
            <c:ext xmlns:c16="http://schemas.microsoft.com/office/drawing/2014/chart" uri="{C3380CC4-5D6E-409C-BE32-E72D297353CC}">
              <c16:uniqueId val="{00000002-E4B7-4F3E-A5EC-F0994DB38FCB}"/>
            </c:ext>
          </c:extLst>
        </c:ser>
        <c:ser>
          <c:idx val="1"/>
          <c:order val="1"/>
          <c:tx>
            <c:strRef>
              <c:f>'regional growth'!$K$3</c:f>
              <c:strCache>
                <c:ptCount val="1"/>
                <c:pt idx="0">
                  <c:v>2022</c:v>
                </c:pt>
              </c:strCache>
            </c:strRef>
          </c:tx>
          <c:spPr>
            <a:solidFill>
              <a:srgbClr val="006EA0"/>
            </a:solidFill>
            <a:ln>
              <a:noFill/>
            </a:ln>
            <a:effectLst/>
          </c:spPr>
          <c:invertIfNegative val="0"/>
          <c:dPt>
            <c:idx val="11"/>
            <c:invertIfNegative val="0"/>
            <c:bubble3D val="0"/>
            <c:spPr>
              <a:solidFill>
                <a:srgbClr val="006EA0"/>
              </a:solidFill>
              <a:ln>
                <a:noFill/>
              </a:ln>
              <a:effectLst/>
            </c:spPr>
            <c:extLst>
              <c:ext xmlns:c16="http://schemas.microsoft.com/office/drawing/2014/chart" uri="{C3380CC4-5D6E-409C-BE32-E72D297353CC}">
                <c16:uniqueId val="{00000004-E4B7-4F3E-A5EC-F0994DB38FCB}"/>
              </c:ext>
            </c:extLst>
          </c:dPt>
          <c:dLbls>
            <c:delete val="1"/>
          </c:dLbls>
          <c:cat>
            <c:strRef>
              <c:f>'regional growth'!$H$4:$H$16</c:f>
              <c:strCache>
                <c:ptCount val="13"/>
                <c:pt idx="0">
                  <c:v>Trinidad and Tobago</c:v>
                </c:pt>
                <c:pt idx="1">
                  <c:v>El Salvador</c:v>
                </c:pt>
                <c:pt idx="2">
                  <c:v>Jamaica</c:v>
                </c:pt>
                <c:pt idx="3">
                  <c:v>Mexico</c:v>
                </c:pt>
                <c:pt idx="4">
                  <c:v>Honduras</c:v>
                </c:pt>
                <c:pt idx="5">
                  <c:v>Guatemala</c:v>
                </c:pt>
                <c:pt idx="6">
                  <c:v>Nicaragua</c:v>
                </c:pt>
                <c:pt idx="7">
                  <c:v>Costa Rica</c:v>
                </c:pt>
                <c:pt idx="8">
                  <c:v>Panama</c:v>
                </c:pt>
                <c:pt idx="9">
                  <c:v>Barbados</c:v>
                </c:pt>
                <c:pt idx="10">
                  <c:v>The Bahamas</c:v>
                </c:pt>
                <c:pt idx="11">
                  <c:v>Belize</c:v>
                </c:pt>
                <c:pt idx="12">
                  <c:v>Guyana</c:v>
                </c:pt>
              </c:strCache>
            </c:strRef>
          </c:cat>
          <c:val>
            <c:numRef>
              <c:f>'regional growth'!$K$4:$K$16</c:f>
              <c:numCache>
                <c:formatCode>_-* #,##0.0_-;\-* #,##0.0_-;_-* "-"??_-;_-@_-</c:formatCode>
                <c:ptCount val="13"/>
                <c:pt idx="0">
                  <c:v>1.5</c:v>
                </c:pt>
                <c:pt idx="1">
                  <c:v>2.6</c:v>
                </c:pt>
                <c:pt idx="2">
                  <c:v>5.2</c:v>
                </c:pt>
                <c:pt idx="3">
                  <c:v>3.9</c:v>
                </c:pt>
                <c:pt idx="4">
                  <c:v>4</c:v>
                </c:pt>
                <c:pt idx="5">
                  <c:v>4.0999999999999996</c:v>
                </c:pt>
                <c:pt idx="6">
                  <c:v>3.8</c:v>
                </c:pt>
                <c:pt idx="7">
                  <c:v>4.3</c:v>
                </c:pt>
                <c:pt idx="8">
                  <c:v>10.8</c:v>
                </c:pt>
                <c:pt idx="9">
                  <c:v>9.8000000000000007</c:v>
                </c:pt>
                <c:pt idx="10">
                  <c:v>14.4</c:v>
                </c:pt>
                <c:pt idx="11">
                  <c:v>8.6999999999999993</c:v>
                </c:pt>
                <c:pt idx="12">
                  <c:v>62.3</c:v>
                </c:pt>
              </c:numCache>
            </c:numRef>
          </c:val>
          <c:extLst>
            <c:ext xmlns:c16="http://schemas.microsoft.com/office/drawing/2014/chart" uri="{C3380CC4-5D6E-409C-BE32-E72D297353CC}">
              <c16:uniqueId val="{0000000B-E4B7-4F3E-A5EC-F0994DB38FCB}"/>
            </c:ext>
          </c:extLst>
        </c:ser>
        <c:ser>
          <c:idx val="2"/>
          <c:order val="2"/>
          <c:tx>
            <c:strRef>
              <c:f>'regional growth'!$L$3</c:f>
              <c:strCache>
                <c:ptCount val="1"/>
                <c:pt idx="0">
                  <c:v>2023</c:v>
                </c:pt>
              </c:strCache>
            </c:strRef>
          </c:tx>
          <c:spPr>
            <a:solidFill>
              <a:schemeClr val="accent3"/>
            </a:solidFill>
            <a:ln>
              <a:noFill/>
            </a:ln>
            <a:effectLst/>
          </c:spPr>
          <c:invertIfNegative val="0"/>
          <c:dLbls>
            <c:delete val="1"/>
          </c:dLbls>
          <c:cat>
            <c:strRef>
              <c:f>'regional growth'!$H$4:$H$16</c:f>
              <c:strCache>
                <c:ptCount val="13"/>
                <c:pt idx="0">
                  <c:v>Trinidad and Tobago</c:v>
                </c:pt>
                <c:pt idx="1">
                  <c:v>El Salvador</c:v>
                </c:pt>
                <c:pt idx="2">
                  <c:v>Jamaica</c:v>
                </c:pt>
                <c:pt idx="3">
                  <c:v>Mexico</c:v>
                </c:pt>
                <c:pt idx="4">
                  <c:v>Honduras</c:v>
                </c:pt>
                <c:pt idx="5">
                  <c:v>Guatemala</c:v>
                </c:pt>
                <c:pt idx="6">
                  <c:v>Nicaragua</c:v>
                </c:pt>
                <c:pt idx="7">
                  <c:v>Costa Rica</c:v>
                </c:pt>
                <c:pt idx="8">
                  <c:v>Panama</c:v>
                </c:pt>
                <c:pt idx="9">
                  <c:v>Barbados</c:v>
                </c:pt>
                <c:pt idx="10">
                  <c:v>The Bahamas</c:v>
                </c:pt>
                <c:pt idx="11">
                  <c:v>Belize</c:v>
                </c:pt>
                <c:pt idx="12">
                  <c:v>Guyana</c:v>
                </c:pt>
              </c:strCache>
            </c:strRef>
          </c:cat>
          <c:val>
            <c:numRef>
              <c:f>'regional growth'!$L$4:$L$16</c:f>
              <c:numCache>
                <c:formatCode>_-* #,##0.0_-;\-* #,##0.0_-;_-* "-"??_-;_-@_-</c:formatCode>
                <c:ptCount val="13"/>
                <c:pt idx="0">
                  <c:v>2.5</c:v>
                </c:pt>
                <c:pt idx="1">
                  <c:v>2.2000000000000002</c:v>
                </c:pt>
                <c:pt idx="2">
                  <c:v>2</c:v>
                </c:pt>
                <c:pt idx="3">
                  <c:v>2.2999999999999998</c:v>
                </c:pt>
                <c:pt idx="4">
                  <c:v>2.9</c:v>
                </c:pt>
                <c:pt idx="5">
                  <c:v>3.4</c:v>
                </c:pt>
                <c:pt idx="6">
                  <c:v>3</c:v>
                </c:pt>
                <c:pt idx="7">
                  <c:v>4.4000000000000004</c:v>
                </c:pt>
                <c:pt idx="8">
                  <c:v>6</c:v>
                </c:pt>
                <c:pt idx="9">
                  <c:v>4.4000000000000004</c:v>
                </c:pt>
                <c:pt idx="10">
                  <c:v>4.3</c:v>
                </c:pt>
                <c:pt idx="11">
                  <c:v>4.7</c:v>
                </c:pt>
                <c:pt idx="12">
                  <c:v>38.4</c:v>
                </c:pt>
              </c:numCache>
            </c:numRef>
          </c:val>
          <c:extLst>
            <c:ext xmlns:c16="http://schemas.microsoft.com/office/drawing/2014/chart" uri="{C3380CC4-5D6E-409C-BE32-E72D297353CC}">
              <c16:uniqueId val="{00000000-E26E-434B-B85A-4EE627996C64}"/>
            </c:ext>
          </c:extLst>
        </c:ser>
        <c:ser>
          <c:idx val="3"/>
          <c:order val="3"/>
          <c:tx>
            <c:strRef>
              <c:f>'regional growth'!$M$3</c:f>
              <c:strCache>
                <c:ptCount val="1"/>
                <c:pt idx="0">
                  <c:v>2024</c:v>
                </c:pt>
              </c:strCache>
            </c:strRef>
          </c:tx>
          <c:spPr>
            <a:solidFill>
              <a:schemeClr val="accent4"/>
            </a:solidFill>
            <a:ln>
              <a:noFill/>
            </a:ln>
            <a:effectLst/>
          </c:spPr>
          <c:invertIfNegative val="0"/>
          <c:dLbls>
            <c:dLbl>
              <c:idx val="12"/>
              <c:layout>
                <c:manualLayout>
                  <c:x val="1.958795376831615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42-448C-B4B9-10664DCB3D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'regional growth'!$H$4:$H$16</c:f>
              <c:strCache>
                <c:ptCount val="13"/>
                <c:pt idx="0">
                  <c:v>Trinidad and Tobago</c:v>
                </c:pt>
                <c:pt idx="1">
                  <c:v>El Salvador</c:v>
                </c:pt>
                <c:pt idx="2">
                  <c:v>Jamaica</c:v>
                </c:pt>
                <c:pt idx="3">
                  <c:v>Mexico</c:v>
                </c:pt>
                <c:pt idx="4">
                  <c:v>Honduras</c:v>
                </c:pt>
                <c:pt idx="5">
                  <c:v>Guatemala</c:v>
                </c:pt>
                <c:pt idx="6">
                  <c:v>Nicaragua</c:v>
                </c:pt>
                <c:pt idx="7">
                  <c:v>Costa Rica</c:v>
                </c:pt>
                <c:pt idx="8">
                  <c:v>Panama</c:v>
                </c:pt>
                <c:pt idx="9">
                  <c:v>Barbados</c:v>
                </c:pt>
                <c:pt idx="10">
                  <c:v>The Bahamas</c:v>
                </c:pt>
                <c:pt idx="11">
                  <c:v>Belize</c:v>
                </c:pt>
                <c:pt idx="12">
                  <c:v>Guyana</c:v>
                </c:pt>
              </c:strCache>
            </c:strRef>
          </c:cat>
          <c:val>
            <c:numRef>
              <c:f>'regional growth'!$M$4:$M$16</c:f>
              <c:numCache>
                <c:formatCode>_-* #,##0.0_-;\-* #,##0.0_-;_-* "-"??_-;_-@_-</c:formatCode>
                <c:ptCount val="13"/>
                <c:pt idx="0">
                  <c:v>2.4</c:v>
                </c:pt>
                <c:pt idx="1">
                  <c:v>2.6</c:v>
                </c:pt>
                <c:pt idx="2">
                  <c:v>0.1</c:v>
                </c:pt>
                <c:pt idx="3">
                  <c:v>1</c:v>
                </c:pt>
                <c:pt idx="4">
                  <c:v>3.6</c:v>
                </c:pt>
                <c:pt idx="5">
                  <c:v>3.3</c:v>
                </c:pt>
                <c:pt idx="6">
                  <c:v>3.7</c:v>
                </c:pt>
                <c:pt idx="7">
                  <c:v>4.0999999999999996</c:v>
                </c:pt>
                <c:pt idx="8">
                  <c:v>2.5</c:v>
                </c:pt>
                <c:pt idx="9">
                  <c:v>4.5</c:v>
                </c:pt>
                <c:pt idx="10">
                  <c:v>2.2999999999999998</c:v>
                </c:pt>
                <c:pt idx="11">
                  <c:v>6.6</c:v>
                </c:pt>
                <c:pt idx="12">
                  <c:v>33.9</c:v>
                </c:pt>
              </c:numCache>
            </c:numRef>
          </c:val>
          <c:extLst>
            <c:ext xmlns:c16="http://schemas.microsoft.com/office/drawing/2014/chart" uri="{C3380CC4-5D6E-409C-BE32-E72D297353CC}">
              <c16:uniqueId val="{00000000-9993-4B63-8D78-C20F180B5B08}"/>
            </c:ext>
          </c:extLst>
        </c:ser>
        <c:dLbls>
          <c:dLblPos val="outEnd"/>
          <c:showLegendKey val="0"/>
          <c:showVal val="1"/>
          <c:showCatName val="0"/>
          <c:showSerName val="0"/>
          <c:showPercent val="0"/>
          <c:showBubbleSize val="0"/>
        </c:dLbls>
        <c:gapWidth val="219"/>
        <c:overlap val="-27"/>
        <c:axId val="126547784"/>
        <c:axId val="126543080"/>
      </c:barChart>
      <c:catAx>
        <c:axId val="12654778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6543080"/>
        <c:crosses val="autoZero"/>
        <c:auto val="1"/>
        <c:lblAlgn val="ctr"/>
        <c:lblOffset val="900"/>
        <c:noMultiLvlLbl val="0"/>
      </c:catAx>
      <c:valAx>
        <c:axId val="126543080"/>
        <c:scaling>
          <c:orientation val="minMax"/>
          <c:min val="-2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6547784"/>
        <c:crosses val="autoZero"/>
        <c:crossBetween val="between"/>
      </c:valAx>
      <c:spPr>
        <a:noFill/>
        <a:ln>
          <a:noFill/>
        </a:ln>
        <a:effectLst/>
      </c:spPr>
    </c:plotArea>
    <c:legend>
      <c:legendPos val="b"/>
      <c:layout>
        <c:manualLayout>
          <c:xMode val="edge"/>
          <c:yMode val="edge"/>
          <c:x val="0.40138562065965305"/>
          <c:y val="0.91796875776928721"/>
          <c:w val="0.39181168693068763"/>
          <c:h val="6.473867349800410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7311098975455"/>
          <c:y val="0.10203820602665639"/>
          <c:w val="0.71814777038880506"/>
          <c:h val="0.73673739732321608"/>
        </c:manualLayout>
      </c:layout>
      <c:barChart>
        <c:barDir val="col"/>
        <c:grouping val="clustered"/>
        <c:varyColors val="0"/>
        <c:ser>
          <c:idx val="0"/>
          <c:order val="0"/>
          <c:tx>
            <c:strRef>
              <c:f>'CPI (2)'!$X$33</c:f>
              <c:strCache>
                <c:ptCount val="1"/>
                <c:pt idx="0">
                  <c:v>YTD Inflation</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'CPI (2)'!$W$34:$W$39</c:f>
              <c:strCache>
                <c:ptCount val="6"/>
                <c:pt idx="0">
                  <c:v>2019</c:v>
                </c:pt>
                <c:pt idx="1">
                  <c:v>2020</c:v>
                </c:pt>
                <c:pt idx="2">
                  <c:v>2021</c:v>
                </c:pt>
                <c:pt idx="3">
                  <c:v>2022</c:v>
                </c:pt>
                <c:pt idx="4">
                  <c:v>2023</c:v>
                </c:pt>
                <c:pt idx="5">
                  <c:v>2024*</c:v>
                </c:pt>
              </c:strCache>
            </c:strRef>
          </c:cat>
          <c:val>
            <c:numRef>
              <c:f>'CPI (2)'!$X$34:$X$39</c:f>
              <c:numCache>
                <c:formatCode>0.0</c:formatCode>
                <c:ptCount val="6"/>
                <c:pt idx="0">
                  <c:v>0.1856129168021956</c:v>
                </c:pt>
                <c:pt idx="1">
                  <c:v>0.12244574256259409</c:v>
                </c:pt>
                <c:pt idx="2">
                  <c:v>3.2388446879638004</c:v>
                </c:pt>
                <c:pt idx="3">
                  <c:v>6.2743982109303209</c:v>
                </c:pt>
                <c:pt idx="4">
                  <c:v>4.3898401748766247</c:v>
                </c:pt>
                <c:pt idx="5">
                  <c:v>3.9</c:v>
                </c:pt>
              </c:numCache>
            </c:numRef>
          </c:val>
          <c:extLst>
            <c:ext xmlns:c16="http://schemas.microsoft.com/office/drawing/2014/chart" uri="{C3380CC4-5D6E-409C-BE32-E72D297353CC}">
              <c16:uniqueId val="{00000000-2A91-4C97-A8EC-91E3008FE0A4}"/>
            </c:ext>
          </c:extLst>
        </c:ser>
        <c:dLbls>
          <c:showLegendKey val="0"/>
          <c:showVal val="0"/>
          <c:showCatName val="0"/>
          <c:showSerName val="0"/>
          <c:showPercent val="0"/>
          <c:showBubbleSize val="0"/>
        </c:dLbls>
        <c:gapWidth val="150"/>
        <c:axId val="64283304"/>
        <c:axId val="64286440"/>
      </c:barChart>
      <c:catAx>
        <c:axId val="642833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vert="horz"/>
          <a:lstStyle/>
          <a:p>
            <a:pPr>
              <a:defRPr/>
            </a:pPr>
            <a:endParaRPr lang="en-US"/>
          </a:p>
        </c:txPr>
        <c:crossAx val="64286440"/>
        <c:crosses val="autoZero"/>
        <c:auto val="1"/>
        <c:lblAlgn val="ctr"/>
        <c:lblOffset val="100"/>
        <c:noMultiLvlLbl val="0"/>
      </c:catAx>
      <c:valAx>
        <c:axId val="64286440"/>
        <c:scaling>
          <c:orientation val="minMax"/>
          <c:max val="8"/>
        </c:scaling>
        <c:delete val="0"/>
        <c:axPos val="l"/>
        <c:title>
          <c:tx>
            <c:rich>
              <a:bodyPr rot="-5400000" vert="horz"/>
              <a:lstStyle/>
              <a:p>
                <a:pPr>
                  <a:defRPr b="0"/>
                </a:pPr>
                <a:r>
                  <a:rPr lang="en-BZ" b="0"/>
                  <a:t>Percentage Change (%)</a:t>
                </a:r>
              </a:p>
            </c:rich>
          </c:tx>
          <c:layout>
            <c:manualLayout>
              <c:xMode val="edge"/>
              <c:yMode val="edge"/>
              <c:x val="3.0040390028966583E-2"/>
              <c:y val="0.29865243593735891"/>
            </c:manualLayout>
          </c:layout>
          <c:overlay val="0"/>
          <c:spPr>
            <a:noFill/>
            <a:ln>
              <a:noFill/>
            </a:ln>
            <a:effectLst/>
          </c:spPr>
        </c:title>
        <c:numFmt formatCode="#,##0.0" sourceLinked="0"/>
        <c:majorTickMark val="out"/>
        <c:minorTickMark val="none"/>
        <c:tickLblPos val="nextTo"/>
        <c:spPr>
          <a:noFill/>
          <a:ln>
            <a:solidFill>
              <a:sysClr val="windowText" lastClr="000000"/>
            </a:solidFill>
          </a:ln>
          <a:effectLst/>
        </c:spPr>
        <c:txPr>
          <a:bodyPr rot="-60000000" vert="horz"/>
          <a:lstStyle/>
          <a:p>
            <a:pPr>
              <a:defRPr/>
            </a:pPr>
            <a:endParaRPr lang="en-US"/>
          </a:p>
        </c:txPr>
        <c:crossAx val="64283304"/>
        <c:crosses val="autoZero"/>
        <c:crossBetween val="between"/>
        <c:majorUnit val="1"/>
        <c:minorUnit val="0.5"/>
      </c:valAx>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'Participation Rate'!$K$13</c:f>
              <c:strCache>
                <c:ptCount val="1"/>
                <c:pt idx="0">
                  <c:v>Unemployed Labour Force (LHS)</c:v>
                </c:pt>
              </c:strCache>
            </c:strRef>
          </c:tx>
          <c:spPr>
            <a:solidFill>
              <a:srgbClr val="C00000"/>
            </a:solidFill>
            <a:ln>
              <a:noFill/>
            </a:ln>
            <a:effectLst/>
          </c:spPr>
          <c:invertIfNegative val="0"/>
          <c:cat>
            <c:strRef>
              <c:f>'Participation Rate'!$L$12:$Q$12</c:f>
              <c:strCache>
                <c:ptCount val="6"/>
                <c:pt idx="0">
                  <c:v>Apr 2019</c:v>
                </c:pt>
                <c:pt idx="1">
                  <c:v>Sept 2020</c:v>
                </c:pt>
                <c:pt idx="2">
                  <c:v>Apr 2021</c:v>
                </c:pt>
                <c:pt idx="3">
                  <c:v>Oct 2022</c:v>
                </c:pt>
                <c:pt idx="4">
                  <c:v>Apr 2023</c:v>
                </c:pt>
                <c:pt idx="5">
                  <c:v>Apr 2024</c:v>
                </c:pt>
              </c:strCache>
            </c:strRef>
          </c:cat>
          <c:val>
            <c:numRef>
              <c:f>'Participation Rate'!$L$13:$Q$13</c:f>
              <c:numCache>
                <c:formatCode>_(* #,##0_);_(* \(#,##0\);_(* "-"??_);_(@_)</c:formatCode>
                <c:ptCount val="6"/>
                <c:pt idx="0">
                  <c:v>13658</c:v>
                </c:pt>
                <c:pt idx="1">
                  <c:v>23175</c:v>
                </c:pt>
                <c:pt idx="2">
                  <c:v>20318</c:v>
                </c:pt>
                <c:pt idx="3">
                  <c:v>9643.6586751100058</c:v>
                </c:pt>
                <c:pt idx="4">
                  <c:v>5559</c:v>
                </c:pt>
                <c:pt idx="5">
                  <c:v>5046</c:v>
                </c:pt>
              </c:numCache>
            </c:numRef>
          </c:val>
          <c:extLst>
            <c:ext xmlns:c16="http://schemas.microsoft.com/office/drawing/2014/chart" uri="{C3380CC4-5D6E-409C-BE32-E72D297353CC}">
              <c16:uniqueId val="{00000000-13EB-45FA-B792-086598FCDF04}"/>
            </c:ext>
          </c:extLst>
        </c:ser>
        <c:dLbls>
          <c:showLegendKey val="0"/>
          <c:showVal val="0"/>
          <c:showCatName val="0"/>
          <c:showSerName val="0"/>
          <c:showPercent val="0"/>
          <c:showBubbleSize val="0"/>
        </c:dLbls>
        <c:gapWidth val="150"/>
        <c:axId val="1708256063"/>
        <c:axId val="1708243583"/>
      </c:barChart>
      <c:lineChart>
        <c:grouping val="standard"/>
        <c:varyColors val="0"/>
        <c:ser>
          <c:idx val="1"/>
          <c:order val="1"/>
          <c:tx>
            <c:strRef>
              <c:f>'Participation Rate'!$K$14</c:f>
              <c:strCache>
                <c:ptCount val="1"/>
                <c:pt idx="0">
                  <c:v>Unemployment Rate (RHS)</c:v>
                </c:pt>
              </c:strCache>
            </c:strRef>
          </c:tx>
          <c:spPr>
            <a:ln w="38100" cap="rnd">
              <a:solidFill>
                <a:schemeClr val="tx1">
                  <a:lumMod val="95000"/>
                  <a:lumOff val="5000"/>
                </a:schemeClr>
              </a:solidFill>
              <a:round/>
            </a:ln>
            <a:effectLst/>
          </c:spPr>
          <c:marker>
            <c:symbol val="none"/>
          </c:marker>
          <c:dLbls>
            <c:dLbl>
              <c:idx val="0"/>
              <c:layout>
                <c:manualLayout>
                  <c:x val="-2.0620064148039779E-2"/>
                  <c:y val="-8.8593588850622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EB-45FA-B792-086598FCDF04}"/>
                </c:ext>
              </c:extLst>
            </c:dLbl>
            <c:dLbl>
              <c:idx val="1"/>
              <c:layout>
                <c:manualLayout>
                  <c:x val="9.2467808735519422E-3"/>
                  <c:y val="-3.40744572502394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EB-45FA-B792-086598FCDF04}"/>
                </c:ext>
              </c:extLst>
            </c:dLbl>
            <c:dLbl>
              <c:idx val="2"/>
              <c:layout>
                <c:manualLayout>
                  <c:x val="-8.4286054318420114E-4"/>
                  <c:y val="-1.0743917843532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EB-45FA-B792-086598FCDF04}"/>
                </c:ext>
              </c:extLst>
            </c:dLbl>
            <c:dLbl>
              <c:idx val="3"/>
              <c:layout>
                <c:manualLayout>
                  <c:x val="1.0317875790012296E-2"/>
                  <c:y val="-1.3890573234326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EB-45FA-B792-086598FCDF04}"/>
                </c:ext>
              </c:extLst>
            </c:dLbl>
            <c:dLbl>
              <c:idx val="4"/>
              <c:layout>
                <c:manualLayout>
                  <c:x val="-1.609414318442087E-4"/>
                  <c:y val="-3.2926389513438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EB-45FA-B792-086598FCDF04}"/>
                </c:ext>
              </c:extLst>
            </c:dLbl>
            <c:dLbl>
              <c:idx val="5"/>
              <c:layout>
                <c:manualLayout>
                  <c:x val="-1.9677075180952682E-2"/>
                  <c:y val="-3.7481902975263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10-47A4-90B7-828B8B6B382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'Participation Rate'!$L$12:$Q$12</c:f>
              <c:strCache>
                <c:ptCount val="6"/>
                <c:pt idx="0">
                  <c:v>Apr 2019</c:v>
                </c:pt>
                <c:pt idx="1">
                  <c:v>Sept 2020</c:v>
                </c:pt>
                <c:pt idx="2">
                  <c:v>Apr 2021</c:v>
                </c:pt>
                <c:pt idx="3">
                  <c:v>Oct 2022</c:v>
                </c:pt>
                <c:pt idx="4">
                  <c:v>Apr 2023</c:v>
                </c:pt>
                <c:pt idx="5">
                  <c:v>Apr 2024</c:v>
                </c:pt>
              </c:strCache>
            </c:strRef>
          </c:cat>
          <c:val>
            <c:numRef>
              <c:f>'Participation Rate'!$L$14:$Q$14</c:f>
              <c:numCache>
                <c:formatCode>0.0</c:formatCode>
                <c:ptCount val="6"/>
                <c:pt idx="0">
                  <c:v>7.7</c:v>
                </c:pt>
                <c:pt idx="1">
                  <c:v>13.7</c:v>
                </c:pt>
                <c:pt idx="2">
                  <c:v>11.2</c:v>
                </c:pt>
                <c:pt idx="3">
                  <c:v>5</c:v>
                </c:pt>
                <c:pt idx="4">
                  <c:v>2.8</c:v>
                </c:pt>
                <c:pt idx="5">
                  <c:v>3</c:v>
                </c:pt>
              </c:numCache>
            </c:numRef>
          </c:val>
          <c:smooth val="0"/>
          <c:extLst>
            <c:ext xmlns:c16="http://schemas.microsoft.com/office/drawing/2014/chart" uri="{C3380CC4-5D6E-409C-BE32-E72D297353CC}">
              <c16:uniqueId val="{00000006-13EB-45FA-B792-086598FCDF04}"/>
            </c:ext>
          </c:extLst>
        </c:ser>
        <c:dLbls>
          <c:showLegendKey val="0"/>
          <c:showVal val="0"/>
          <c:showCatName val="0"/>
          <c:showSerName val="0"/>
          <c:showPercent val="0"/>
          <c:showBubbleSize val="0"/>
        </c:dLbls>
        <c:marker val="1"/>
        <c:smooth val="0"/>
        <c:axId val="1616536047"/>
        <c:axId val="1616531471"/>
      </c:lineChart>
      <c:catAx>
        <c:axId val="1708256063"/>
        <c:scaling>
          <c:orientation val="minMax"/>
        </c:scaling>
        <c:delete val="0"/>
        <c:axPos val="b"/>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8243583"/>
        <c:crosses val="autoZero"/>
        <c:auto val="1"/>
        <c:lblAlgn val="ctr"/>
        <c:lblOffset val="100"/>
        <c:noMultiLvlLbl val="0"/>
      </c:catAx>
      <c:valAx>
        <c:axId val="1708243583"/>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a:t>Number of Unemployed Persons</a:t>
                </a:r>
              </a:p>
            </c:rich>
          </c:tx>
          <c:layout>
            <c:manualLayout>
              <c:xMode val="edge"/>
              <c:yMode val="edge"/>
              <c:x val="8.5606864197827343E-3"/>
              <c:y val="0.220757676411782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8256063"/>
        <c:crosses val="autoZero"/>
        <c:crossBetween val="between"/>
      </c:valAx>
      <c:valAx>
        <c:axId val="1616531471"/>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a:t>Percent (%)</a:t>
                </a:r>
              </a:p>
            </c:rich>
          </c:tx>
          <c:layout>
            <c:manualLayout>
              <c:xMode val="edge"/>
              <c:yMode val="edge"/>
              <c:x val="0.94182848583795709"/>
              <c:y val="0.362569101718336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6536047"/>
        <c:crosses val="max"/>
        <c:crossBetween val="between"/>
      </c:valAx>
      <c:catAx>
        <c:axId val="1616536047"/>
        <c:scaling>
          <c:orientation val="minMax"/>
        </c:scaling>
        <c:delete val="1"/>
        <c:axPos val="b"/>
        <c:numFmt formatCode="General" sourceLinked="1"/>
        <c:majorTickMark val="out"/>
        <c:minorTickMark val="none"/>
        <c:tickLblPos val="nextTo"/>
        <c:crossAx val="1616531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200">
          <a:solidFill>
            <a:schemeClr val="tx1"/>
          </a:solidFill>
          <a:latin typeface="+mn-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Underemployment!$B$4</c:f>
              <c:strCache>
                <c:ptCount val="1"/>
                <c:pt idx="0">
                  <c:v>Underemployed Labour Force (LHS)</c:v>
                </c:pt>
              </c:strCache>
            </c:strRef>
          </c:tx>
          <c:spPr>
            <a:solidFill>
              <a:srgbClr val="C00000"/>
            </a:solidFill>
            <a:ln>
              <a:noFill/>
            </a:ln>
            <a:effectLst/>
          </c:spPr>
          <c:invertIfNegative val="0"/>
          <c:cat>
            <c:strRef>
              <c:f>Underemployment!$C$3:$H$3</c:f>
              <c:strCache>
                <c:ptCount val="6"/>
                <c:pt idx="0">
                  <c:v>Apr 2019</c:v>
                </c:pt>
                <c:pt idx="1">
                  <c:v>Sept 2020</c:v>
                </c:pt>
                <c:pt idx="2">
                  <c:v>Apr 2021</c:v>
                </c:pt>
                <c:pt idx="3">
                  <c:v>Oct 2022</c:v>
                </c:pt>
                <c:pt idx="4">
                  <c:v>Apr 2023</c:v>
                </c:pt>
                <c:pt idx="5">
                  <c:v>Apr 2024</c:v>
                </c:pt>
              </c:strCache>
            </c:strRef>
          </c:cat>
          <c:val>
            <c:numRef>
              <c:f>Underemployment!$C$4:$H$4</c:f>
              <c:numCache>
                <c:formatCode>_-* #,##0_-;\-* #,##0_-;_-* "-"??_-;_-@_-</c:formatCode>
                <c:ptCount val="6"/>
                <c:pt idx="0">
                  <c:v>25572.3350808</c:v>
                </c:pt>
                <c:pt idx="1">
                  <c:v>34306.844384330252</c:v>
                </c:pt>
                <c:pt idx="2">
                  <c:v>34053.353936889907</c:v>
                </c:pt>
                <c:pt idx="3">
                  <c:v>12232.718124449999</c:v>
                </c:pt>
                <c:pt idx="4">
                  <c:v>12352.405000000001</c:v>
                </c:pt>
                <c:pt idx="5">
                  <c:v>4145.2</c:v>
                </c:pt>
              </c:numCache>
            </c:numRef>
          </c:val>
          <c:extLst>
            <c:ext xmlns:c16="http://schemas.microsoft.com/office/drawing/2014/chart" uri="{C3380CC4-5D6E-409C-BE32-E72D297353CC}">
              <c16:uniqueId val="{00000000-08E0-45D2-A9BC-B6EE508ABEF8}"/>
            </c:ext>
          </c:extLst>
        </c:ser>
        <c:dLbls>
          <c:showLegendKey val="0"/>
          <c:showVal val="0"/>
          <c:showCatName val="0"/>
          <c:showSerName val="0"/>
          <c:showPercent val="0"/>
          <c:showBubbleSize val="0"/>
        </c:dLbls>
        <c:gapWidth val="150"/>
        <c:axId val="1162794815"/>
        <c:axId val="1162787135"/>
      </c:barChart>
      <c:lineChart>
        <c:grouping val="standard"/>
        <c:varyColors val="0"/>
        <c:ser>
          <c:idx val="1"/>
          <c:order val="1"/>
          <c:tx>
            <c:strRef>
              <c:f>Underemployment!$B$5</c:f>
              <c:strCache>
                <c:ptCount val="1"/>
                <c:pt idx="0">
                  <c:v>Underemployment Rate (RHS)</c:v>
                </c:pt>
              </c:strCache>
            </c:strRef>
          </c:tx>
          <c:spPr>
            <a:ln w="28575" cap="rnd">
              <a:solidFill>
                <a:schemeClr val="tx1"/>
              </a:solidFill>
              <a:round/>
            </a:ln>
            <a:effectLst/>
          </c:spPr>
          <c:marker>
            <c:symbol val="none"/>
          </c:marker>
          <c:dLbls>
            <c:dLbl>
              <c:idx val="0"/>
              <c:layout>
                <c:manualLayout>
                  <c:x val="-6.5279465913559528E-2"/>
                  <c:y val="-7.2283317370382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E0-45D2-A9BC-B6EE508ABEF8}"/>
                </c:ext>
              </c:extLst>
            </c:dLbl>
            <c:dLbl>
              <c:idx val="1"/>
              <c:layout>
                <c:manualLayout>
                  <c:x val="-1.3096232405923895E-2"/>
                  <c:y val="-3.1810589933457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E0-45D2-A9BC-B6EE508ABEF8}"/>
                </c:ext>
              </c:extLst>
            </c:dLbl>
            <c:dLbl>
              <c:idx val="2"/>
              <c:layout>
                <c:manualLayout>
                  <c:x val="-2.5795978589744008E-2"/>
                  <c:y val="-2.1954366866232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E0-45D2-A9BC-B6EE508ABEF8}"/>
                </c:ext>
              </c:extLst>
            </c:dLbl>
            <c:dLbl>
              <c:idx val="3"/>
              <c:layout>
                <c:manualLayout>
                  <c:x val="-3.075693119664101E-2"/>
                  <c:y val="-8.8809862946069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E0-45D2-A9BC-B6EE508ABEF8}"/>
                </c:ext>
              </c:extLst>
            </c:dLbl>
            <c:dLbl>
              <c:idx val="4"/>
              <c:layout>
                <c:manualLayout>
                  <c:x val="-1.9047994332196956E-2"/>
                  <c:y val="-6.8847561933154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E0-45D2-A9BC-B6EE508ABEF8}"/>
                </c:ext>
              </c:extLst>
            </c:dLbl>
            <c:dLbl>
              <c:idx val="5"/>
              <c:layout>
                <c:manualLayout>
                  <c:x val="-3.7501665567121541E-2"/>
                  <c:y val="-4.0771248827864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E0-45D2-A9BC-B6EE508ABEF8}"/>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Underemployment!$C$3:$H$3</c:f>
              <c:strCache>
                <c:ptCount val="6"/>
                <c:pt idx="0">
                  <c:v>Apr 2019</c:v>
                </c:pt>
                <c:pt idx="1">
                  <c:v>Sept 2020</c:v>
                </c:pt>
                <c:pt idx="2">
                  <c:v>Apr 2021</c:v>
                </c:pt>
                <c:pt idx="3">
                  <c:v>Oct 2022</c:v>
                </c:pt>
                <c:pt idx="4">
                  <c:v>Apr 2023</c:v>
                </c:pt>
                <c:pt idx="5">
                  <c:v>Apr 2024</c:v>
                </c:pt>
              </c:strCache>
            </c:strRef>
          </c:cat>
          <c:val>
            <c:numRef>
              <c:f>Underemployment!$C$5:$H$5</c:f>
              <c:numCache>
                <c:formatCode>_-* #,##0.0_-;\-* #,##0.0_-;_-* "-"??_-;_-@_-</c:formatCode>
                <c:ptCount val="6"/>
                <c:pt idx="0">
                  <c:v>15.51324</c:v>
                </c:pt>
                <c:pt idx="1">
                  <c:v>23.585869308052416</c:v>
                </c:pt>
                <c:pt idx="2">
                  <c:v>21.096627763051945</c:v>
                </c:pt>
                <c:pt idx="3">
                  <c:v>6.7181677521831507</c:v>
                </c:pt>
                <c:pt idx="4">
                  <c:v>6.5</c:v>
                </c:pt>
                <c:pt idx="5">
                  <c:v>2.5</c:v>
                </c:pt>
              </c:numCache>
            </c:numRef>
          </c:val>
          <c:smooth val="0"/>
          <c:extLst>
            <c:ext xmlns:c16="http://schemas.microsoft.com/office/drawing/2014/chart" uri="{C3380CC4-5D6E-409C-BE32-E72D297353CC}">
              <c16:uniqueId val="{00000007-08E0-45D2-A9BC-B6EE508ABEF8}"/>
            </c:ext>
          </c:extLst>
        </c:ser>
        <c:dLbls>
          <c:showLegendKey val="0"/>
          <c:showVal val="0"/>
          <c:showCatName val="0"/>
          <c:showSerName val="0"/>
          <c:showPercent val="0"/>
          <c:showBubbleSize val="0"/>
        </c:dLbls>
        <c:marker val="1"/>
        <c:smooth val="0"/>
        <c:axId val="1555919487"/>
        <c:axId val="1555935327"/>
      </c:lineChart>
      <c:catAx>
        <c:axId val="116279481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62787135"/>
        <c:crosses val="autoZero"/>
        <c:auto val="1"/>
        <c:lblAlgn val="ctr"/>
        <c:lblOffset val="100"/>
        <c:noMultiLvlLbl val="0"/>
      </c:catAx>
      <c:valAx>
        <c:axId val="1162787135"/>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sz="1200"/>
                  <a:t>Number of Underemployed Persons</a:t>
                </a:r>
              </a:p>
            </c:rich>
          </c:tx>
          <c:layout>
            <c:manualLayout>
              <c:xMode val="edge"/>
              <c:yMode val="edge"/>
              <c:x val="1.0318391435897602E-2"/>
              <c:y val="0.1399453229223789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62794815"/>
        <c:crosses val="autoZero"/>
        <c:crossBetween val="between"/>
      </c:valAx>
      <c:valAx>
        <c:axId val="1555935327"/>
        <c:scaling>
          <c:orientation val="minMax"/>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sz="1200"/>
                  <a:t>Percent (%)</a:t>
                </a:r>
              </a:p>
            </c:rich>
          </c:tx>
          <c:layout>
            <c:manualLayout>
              <c:xMode val="edge"/>
              <c:yMode val="edge"/>
              <c:x val="0.94673130421217866"/>
              <c:y val="0.322051398861203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555919487"/>
        <c:crosses val="max"/>
        <c:crossBetween val="between"/>
      </c:valAx>
      <c:catAx>
        <c:axId val="1555919487"/>
        <c:scaling>
          <c:orientation val="minMax"/>
        </c:scaling>
        <c:delete val="1"/>
        <c:axPos val="b"/>
        <c:numFmt formatCode="General" sourceLinked="1"/>
        <c:majorTickMark val="out"/>
        <c:minorTickMark val="none"/>
        <c:tickLblPos val="nextTo"/>
        <c:crossAx val="1555935327"/>
        <c:crosses val="autoZero"/>
        <c:auto val="1"/>
        <c:lblAlgn val="ctr"/>
        <c:lblOffset val="100"/>
        <c:noMultiLvlLbl val="0"/>
      </c:catAx>
      <c:spPr>
        <a:noFill/>
        <a:ln>
          <a:noFill/>
        </a:ln>
        <a:effectLst/>
      </c:spPr>
    </c:plotArea>
    <c:legend>
      <c:legendPos val="b"/>
      <c:layout>
        <c:manualLayout>
          <c:xMode val="edge"/>
          <c:yMode val="edge"/>
          <c:x val="0"/>
          <c:y val="0.90599435970171949"/>
          <c:w val="1"/>
          <c:h val="7.489023694570973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48403760392205"/>
          <c:y val="4.3054871571111562E-2"/>
          <c:w val="0.66835426446300361"/>
          <c:h val="0.6268523928965416"/>
        </c:manualLayout>
      </c:layout>
      <c:barChart>
        <c:barDir val="col"/>
        <c:grouping val="clustered"/>
        <c:varyColors val="0"/>
        <c:ser>
          <c:idx val="0"/>
          <c:order val="0"/>
          <c:tx>
            <c:strRef>
              <c:f>'Import Coverage'!$B$3</c:f>
              <c:strCache>
                <c:ptCount val="1"/>
                <c:pt idx="0">
                  <c:v>Gross Official Reserves (LHS)</c:v>
                </c:pt>
              </c:strCache>
            </c:strRef>
          </c:tx>
          <c:spPr>
            <a:solidFill>
              <a:schemeClr val="accent1">
                <a:lumMod val="75000"/>
              </a:schemeClr>
            </a:solidFill>
            <a:ln>
              <a:noFill/>
            </a:ln>
            <a:effectLst/>
          </c:spPr>
          <c:invertIfNegative val="0"/>
          <c:cat>
            <c:strRef>
              <c:f>'Import Coverage'!$C$2:$F$2</c:f>
              <c:strCache>
                <c:ptCount val="4"/>
                <c:pt idx="0">
                  <c:v>June 2021</c:v>
                </c:pt>
                <c:pt idx="1">
                  <c:v>June 2022</c:v>
                </c:pt>
                <c:pt idx="2">
                  <c:v>June 2023</c:v>
                </c:pt>
                <c:pt idx="3">
                  <c:v>June 2024</c:v>
                </c:pt>
              </c:strCache>
            </c:strRef>
          </c:cat>
          <c:val>
            <c:numRef>
              <c:f>'Import Coverage'!$C$3:$F$3</c:f>
              <c:numCache>
                <c:formatCode>_(* #,##0_);_(* \(#,##0\);_(* "-"??_);_(@_)</c:formatCode>
                <c:ptCount val="4"/>
                <c:pt idx="0">
                  <c:v>711.06954315000007</c:v>
                </c:pt>
                <c:pt idx="1">
                  <c:v>912.80553394999993</c:v>
                </c:pt>
                <c:pt idx="2">
                  <c:v>1045.7053163400001</c:v>
                </c:pt>
                <c:pt idx="3">
                  <c:v>1030.82871424</c:v>
                </c:pt>
              </c:numCache>
            </c:numRef>
          </c:val>
          <c:extLst>
            <c:ext xmlns:c16="http://schemas.microsoft.com/office/drawing/2014/chart" uri="{C3380CC4-5D6E-409C-BE32-E72D297353CC}">
              <c16:uniqueId val="{00000000-4CB6-4229-9553-F41A3B0A715E}"/>
            </c:ext>
          </c:extLst>
        </c:ser>
        <c:dLbls>
          <c:showLegendKey val="0"/>
          <c:showVal val="0"/>
          <c:showCatName val="0"/>
          <c:showSerName val="0"/>
          <c:showPercent val="0"/>
          <c:showBubbleSize val="0"/>
        </c:dLbls>
        <c:gapWidth val="219"/>
        <c:overlap val="-27"/>
        <c:axId val="1763506368"/>
        <c:axId val="1763508768"/>
      </c:barChart>
      <c:lineChart>
        <c:grouping val="standard"/>
        <c:varyColors val="0"/>
        <c:ser>
          <c:idx val="1"/>
          <c:order val="1"/>
          <c:tx>
            <c:strRef>
              <c:f>'Import Coverage'!$B$4</c:f>
              <c:strCache>
                <c:ptCount val="1"/>
                <c:pt idx="0">
                  <c:v>Months of Import Coverage (RHS)</c:v>
                </c:pt>
              </c:strCache>
            </c:strRef>
          </c:tx>
          <c:spPr>
            <a:ln w="28575" cap="rnd">
              <a:solidFill>
                <a:schemeClr val="accent2"/>
              </a:solidFill>
              <a:round/>
            </a:ln>
            <a:effectLst/>
          </c:spPr>
          <c:marker>
            <c:symbol val="none"/>
          </c:marker>
          <c:dLbls>
            <c:dLbl>
              <c:idx val="0"/>
              <c:layout>
                <c:manualLayout>
                  <c:x val="-4.3115202946252838E-2"/>
                  <c:y val="-2.494267997721658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B6-4229-9553-F41A3B0A715E}"/>
                </c:ext>
              </c:extLst>
            </c:dLbl>
            <c:dLbl>
              <c:idx val="1"/>
              <c:layout>
                <c:manualLayout>
                  <c:x val="-3.732012061012277E-2"/>
                  <c:y val="-3.6949488772296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B6-4229-9553-F41A3B0A715E}"/>
                </c:ext>
              </c:extLst>
            </c:dLbl>
            <c:dLbl>
              <c:idx val="2"/>
              <c:layout>
                <c:manualLayout>
                  <c:x val="-3.732012061012277E-2"/>
                  <c:y val="-4.3386582245263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B6-4229-9553-F41A3B0A715E}"/>
                </c:ext>
              </c:extLst>
            </c:dLbl>
            <c:dLbl>
              <c:idx val="3"/>
              <c:layout>
                <c:manualLayout>
                  <c:x val="-3.8295737639965362E-2"/>
                  <c:y val="-3.7250635963910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B6-4229-9553-F41A3B0A715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 Coverage'!$C$2:$F$2</c:f>
              <c:strCache>
                <c:ptCount val="4"/>
                <c:pt idx="0">
                  <c:v>June 2021</c:v>
                </c:pt>
                <c:pt idx="1">
                  <c:v>June 2022</c:v>
                </c:pt>
                <c:pt idx="2">
                  <c:v>June 2023</c:v>
                </c:pt>
                <c:pt idx="3">
                  <c:v>June 2024</c:v>
                </c:pt>
              </c:strCache>
            </c:strRef>
          </c:cat>
          <c:val>
            <c:numRef>
              <c:f>'Import Coverage'!$C$4:$F$4</c:f>
              <c:numCache>
                <c:formatCode>0.0</c:formatCode>
                <c:ptCount val="4"/>
                <c:pt idx="0">
                  <c:v>4.8414717971791257</c:v>
                </c:pt>
                <c:pt idx="1">
                  <c:v>4.258182174602025</c:v>
                </c:pt>
                <c:pt idx="2">
                  <c:v>4.4923213416367904</c:v>
                </c:pt>
                <c:pt idx="3">
                  <c:v>4.1663036674622855</c:v>
                </c:pt>
              </c:numCache>
            </c:numRef>
          </c:val>
          <c:smooth val="0"/>
          <c:extLst>
            <c:ext xmlns:c16="http://schemas.microsoft.com/office/drawing/2014/chart" uri="{C3380CC4-5D6E-409C-BE32-E72D297353CC}">
              <c16:uniqueId val="{00000005-4CB6-4229-9553-F41A3B0A715E}"/>
            </c:ext>
          </c:extLst>
        </c:ser>
        <c:ser>
          <c:idx val="2"/>
          <c:order val="2"/>
          <c:tx>
            <c:strRef>
              <c:f>'Import Coverage'!$B$5</c:f>
              <c:strCache>
                <c:ptCount val="1"/>
                <c:pt idx="0">
                  <c:v>Import Coverage Benchmark</c:v>
                </c:pt>
              </c:strCache>
            </c:strRef>
          </c:tx>
          <c:spPr>
            <a:ln w="28575" cap="rnd">
              <a:solidFill>
                <a:srgbClr val="FF0000"/>
              </a:solidFill>
              <a:prstDash val="sysDot"/>
              <a:round/>
            </a:ln>
            <a:effectLst/>
          </c:spPr>
          <c:marker>
            <c:symbol val="none"/>
          </c:marker>
          <c:cat>
            <c:strRef>
              <c:f>'Import Coverage'!$C$2:$F$2</c:f>
              <c:strCache>
                <c:ptCount val="4"/>
                <c:pt idx="0">
                  <c:v>June 2021</c:v>
                </c:pt>
                <c:pt idx="1">
                  <c:v>June 2022</c:v>
                </c:pt>
                <c:pt idx="2">
                  <c:v>June 2023</c:v>
                </c:pt>
                <c:pt idx="3">
                  <c:v>June 2024</c:v>
                </c:pt>
              </c:strCache>
            </c:strRef>
          </c:cat>
          <c:val>
            <c:numRef>
              <c:f>'Import Coverage'!$C$5:$F$5</c:f>
              <c:numCache>
                <c:formatCode>General</c:formatCode>
                <c:ptCount val="4"/>
                <c:pt idx="0">
                  <c:v>3</c:v>
                </c:pt>
                <c:pt idx="1">
                  <c:v>3</c:v>
                </c:pt>
                <c:pt idx="2">
                  <c:v>3</c:v>
                </c:pt>
                <c:pt idx="3">
                  <c:v>3</c:v>
                </c:pt>
              </c:numCache>
            </c:numRef>
          </c:val>
          <c:smooth val="0"/>
          <c:extLst>
            <c:ext xmlns:c16="http://schemas.microsoft.com/office/drawing/2014/chart" uri="{C3380CC4-5D6E-409C-BE32-E72D297353CC}">
              <c16:uniqueId val="{00000006-4CB6-4229-9553-F41A3B0A715E}"/>
            </c:ext>
          </c:extLst>
        </c:ser>
        <c:dLbls>
          <c:showLegendKey val="0"/>
          <c:showVal val="0"/>
          <c:showCatName val="0"/>
          <c:showSerName val="0"/>
          <c:showPercent val="0"/>
          <c:showBubbleSize val="0"/>
        </c:dLbls>
        <c:marker val="1"/>
        <c:smooth val="0"/>
        <c:axId val="1763506848"/>
        <c:axId val="1763504928"/>
      </c:lineChart>
      <c:catAx>
        <c:axId val="1763506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3508768"/>
        <c:crosses val="autoZero"/>
        <c:auto val="1"/>
        <c:lblAlgn val="ctr"/>
        <c:lblOffset val="100"/>
        <c:noMultiLvlLbl val="0"/>
      </c:catAx>
      <c:valAx>
        <c:axId val="176350876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a:t>$ MIllions</a:t>
                </a:r>
              </a:p>
            </c:rich>
          </c:tx>
          <c:layout>
            <c:manualLayout>
              <c:xMode val="edge"/>
              <c:yMode val="edge"/>
              <c:x val="2.7341323445312069E-2"/>
              <c:y val="0.347139059750514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3506368"/>
        <c:crosses val="autoZero"/>
        <c:crossBetween val="between"/>
      </c:valAx>
      <c:valAx>
        <c:axId val="1763504928"/>
        <c:scaling>
          <c:orientation val="minMax"/>
          <c:max val="6"/>
          <c:min val="1"/>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a:t>Months of Import Coverage</a:t>
                </a:r>
              </a:p>
            </c:rich>
          </c:tx>
          <c:layout>
            <c:manualLayout>
              <c:xMode val="edge"/>
              <c:yMode val="edge"/>
              <c:x val="0.95586599283282836"/>
              <c:y val="9.9780642999245564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3506848"/>
        <c:crosses val="max"/>
        <c:crossBetween val="between"/>
        <c:majorUnit val="1"/>
      </c:valAx>
      <c:catAx>
        <c:axId val="1763506848"/>
        <c:scaling>
          <c:orientation val="minMax"/>
        </c:scaling>
        <c:delete val="1"/>
        <c:axPos val="b"/>
        <c:numFmt formatCode="General" sourceLinked="1"/>
        <c:majorTickMark val="out"/>
        <c:minorTickMark val="none"/>
        <c:tickLblPos val="nextTo"/>
        <c:crossAx val="1763504928"/>
        <c:crosses val="autoZero"/>
        <c:auto val="1"/>
        <c:lblAlgn val="ctr"/>
        <c:lblOffset val="100"/>
        <c:noMultiLvlLbl val="0"/>
      </c:catAx>
      <c:spPr>
        <a:noFill/>
        <a:ln>
          <a:noFill/>
        </a:ln>
        <a:effectLst/>
      </c:spPr>
    </c:plotArea>
    <c:legend>
      <c:legendPos val="b"/>
      <c:layout>
        <c:manualLayout>
          <c:xMode val="edge"/>
          <c:yMode val="edge"/>
          <c:x val="0"/>
          <c:y val="0.79178351105588207"/>
          <c:w val="0.99876054731502251"/>
          <c:h val="0.208216488944117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8022264448619"/>
          <c:y val="4.9465983372772748E-2"/>
          <c:w val="0.82240009122262991"/>
          <c:h val="0.75763226131069628"/>
        </c:manualLayout>
      </c:layout>
      <c:barChart>
        <c:barDir val="col"/>
        <c:grouping val="clustered"/>
        <c:varyColors val="0"/>
        <c:ser>
          <c:idx val="0"/>
          <c:order val="0"/>
          <c:tx>
            <c:strRef>
              <c:f>'DB NFA'!$D$24</c:f>
              <c:strCache>
                <c:ptCount val="1"/>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'DB NFA'!$B$26:$C$30</c:f>
              <c:multiLvlStrCache>
                <c:ptCount val="5"/>
                <c:lvl>
                  <c:pt idx="4">
                    <c:v>June</c:v>
                  </c:pt>
                </c:lvl>
                <c:lvl>
                  <c:pt idx="0">
                    <c:v>2020</c:v>
                  </c:pt>
                  <c:pt idx="1">
                    <c:v>2021</c:v>
                  </c:pt>
                  <c:pt idx="2">
                    <c:v>2022</c:v>
                  </c:pt>
                  <c:pt idx="3">
                    <c:v>2023</c:v>
                  </c:pt>
                  <c:pt idx="4">
                    <c:v>2024</c:v>
                  </c:pt>
                </c:lvl>
              </c:multiLvlStrCache>
            </c:multiLvlStrRef>
          </c:cat>
          <c:val>
            <c:numRef>
              <c:f>'DB NFA'!$D$26:$D$30</c:f>
              <c:numCache>
                <c:formatCode>0</c:formatCode>
                <c:ptCount val="5"/>
                <c:pt idx="0">
                  <c:v>300.774</c:v>
                </c:pt>
                <c:pt idx="1">
                  <c:v>596.51099999999997</c:v>
                </c:pt>
                <c:pt idx="2">
                  <c:v>552.78200000000004</c:v>
                </c:pt>
                <c:pt idx="3">
                  <c:v>651.11500000000001</c:v>
                </c:pt>
                <c:pt idx="4">
                  <c:v>977.16600000000005</c:v>
                </c:pt>
              </c:numCache>
            </c:numRef>
          </c:val>
          <c:extLst>
            <c:ext xmlns:c16="http://schemas.microsoft.com/office/drawing/2014/chart" uri="{C3380CC4-5D6E-409C-BE32-E72D297353CC}">
              <c16:uniqueId val="{00000000-E065-4BA1-846C-5DB6C4511F71}"/>
            </c:ext>
          </c:extLst>
        </c:ser>
        <c:dLbls>
          <c:showLegendKey val="0"/>
          <c:showVal val="0"/>
          <c:showCatName val="0"/>
          <c:showSerName val="0"/>
          <c:showPercent val="0"/>
          <c:showBubbleSize val="0"/>
        </c:dLbls>
        <c:gapWidth val="219"/>
        <c:overlap val="-27"/>
        <c:axId val="1222432912"/>
        <c:axId val="1222422096"/>
      </c:barChart>
      <c:catAx>
        <c:axId val="1222432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2422096"/>
        <c:crosses val="autoZero"/>
        <c:auto val="1"/>
        <c:lblAlgn val="ctr"/>
        <c:lblOffset val="100"/>
        <c:noMultiLvlLbl val="0"/>
      </c:catAx>
      <c:valAx>
        <c:axId val="1222422096"/>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sz="1200">
                    <a:solidFill>
                      <a:sysClr val="windowText" lastClr="000000"/>
                    </a:solidFill>
                  </a:rPr>
                  <a:t>$</a:t>
                </a:r>
                <a:r>
                  <a:rPr lang="en-BZ" sz="1200" baseline="0">
                    <a:solidFill>
                      <a:sysClr val="windowText" lastClr="000000"/>
                    </a:solidFill>
                  </a:rPr>
                  <a:t> Millions</a:t>
                </a:r>
                <a:r>
                  <a:rPr lang="en-BZ" sz="1200">
                    <a:solidFill>
                      <a:sysClr val="windowText" lastClr="000000"/>
                    </a:solidFill>
                  </a:rPr>
                  <a:t> </a:t>
                </a:r>
              </a:p>
            </c:rich>
          </c:tx>
          <c:layout>
            <c:manualLayout>
              <c:xMode val="edge"/>
              <c:yMode val="edge"/>
              <c:x val="1.0807158593775928E-2"/>
              <c:y val="0.3237067400386905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2432912"/>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39665786988802"/>
          <c:y val="6.431950109746222E-2"/>
          <c:w val="0.76696492537978489"/>
          <c:h val="0.78198912061932724"/>
        </c:manualLayout>
      </c:layout>
      <c:areaChart>
        <c:grouping val="stacked"/>
        <c:varyColors val="0"/>
        <c:ser>
          <c:idx val="0"/>
          <c:order val="0"/>
          <c:tx>
            <c:strRef>
              <c:f>'Secondary Income'!$A$5</c:f>
              <c:strCache>
                <c:ptCount val="1"/>
                <c:pt idx="0">
                  <c:v>Secondary Income</c:v>
                </c:pt>
              </c:strCache>
            </c:strRef>
          </c:tx>
          <c:spPr>
            <a:solidFill>
              <a:schemeClr val="accent1">
                <a:lumMod val="20000"/>
                <a:lumOff val="80000"/>
              </a:schemeClr>
            </a:solidFill>
            <a:ln>
              <a:noFill/>
            </a:ln>
            <a:effectLst/>
          </c:spPr>
          <c:dLbls>
            <c:dLbl>
              <c:idx val="0"/>
              <c:layout>
                <c:manualLayout>
                  <c:x val="3.7220021628373984E-2"/>
                  <c:y val="-0.160286794730762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3B-4397-A0BF-FBDCB223BA64}"/>
                </c:ext>
              </c:extLst>
            </c:dLbl>
            <c:dLbl>
              <c:idx val="1"/>
              <c:layout>
                <c:manualLayout>
                  <c:x val="1.4834925755627271E-2"/>
                  <c:y val="-0.1771609417516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3B-4397-A0BF-FBDCB223BA64}"/>
                </c:ext>
              </c:extLst>
            </c:dLbl>
            <c:dLbl>
              <c:idx val="2"/>
              <c:layout>
                <c:manualLayout>
                  <c:x val="2.4604115900497079E-3"/>
                  <c:y val="-0.180088872199615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3B-4397-A0BF-FBDCB223BA64}"/>
                </c:ext>
              </c:extLst>
            </c:dLbl>
            <c:dLbl>
              <c:idx val="3"/>
              <c:layout>
                <c:manualLayout>
                  <c:x val="-5.0174960449368023E-3"/>
                  <c:y val="-0.197169603557289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3B-4397-A0BF-FBDCB223BA64}"/>
                </c:ext>
              </c:extLst>
            </c:dLbl>
            <c:dLbl>
              <c:idx val="4"/>
              <c:layout>
                <c:manualLayout>
                  <c:x val="1.8042809894951634E-16"/>
                  <c:y val="-0.183016802647554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3B-4397-A0BF-FBDCB223BA6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'Secondary Income'!$B$4:$F$4</c:f>
              <c:strCache>
                <c:ptCount val="5"/>
                <c:pt idx="0">
                  <c:v>2020
Jan - June</c:v>
                </c:pt>
                <c:pt idx="1">
                  <c:v>2021
Jan - June</c:v>
                </c:pt>
                <c:pt idx="2">
                  <c:v>2022
Jan - June</c:v>
                </c:pt>
                <c:pt idx="3">
                  <c:v>2023
Jan - June</c:v>
                </c:pt>
                <c:pt idx="4">
                  <c:v>2024
Jan - June</c:v>
                </c:pt>
              </c:strCache>
            </c:strRef>
          </c:cat>
          <c:val>
            <c:numRef>
              <c:f>'Secondary Income'!$B$5:$F$5</c:f>
              <c:numCache>
                <c:formatCode>0.0</c:formatCode>
                <c:ptCount val="5"/>
                <c:pt idx="0">
                  <c:v>74.813689528501158</c:v>
                </c:pt>
                <c:pt idx="1">
                  <c:v>91.351944979936249</c:v>
                </c:pt>
                <c:pt idx="2">
                  <c:v>104.18965760138957</c:v>
                </c:pt>
                <c:pt idx="3">
                  <c:v>113.02380899238936</c:v>
                </c:pt>
                <c:pt idx="4">
                  <c:v>103.13066169679979</c:v>
                </c:pt>
              </c:numCache>
            </c:numRef>
          </c:val>
          <c:extLst>
            <c:ext xmlns:c16="http://schemas.microsoft.com/office/drawing/2014/chart" uri="{C3380CC4-5D6E-409C-BE32-E72D297353CC}">
              <c16:uniqueId val="{00000005-7B3B-4397-A0BF-FBDCB223BA64}"/>
            </c:ext>
          </c:extLst>
        </c:ser>
        <c:dLbls>
          <c:showLegendKey val="0"/>
          <c:showVal val="0"/>
          <c:showCatName val="0"/>
          <c:showSerName val="0"/>
          <c:showPercent val="0"/>
          <c:showBubbleSize val="0"/>
        </c:dLbls>
        <c:axId val="105924872"/>
        <c:axId val="105925264"/>
      </c:areaChart>
      <c:catAx>
        <c:axId val="10592487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5925264"/>
        <c:crosses val="autoZero"/>
        <c:auto val="1"/>
        <c:lblAlgn val="ctr"/>
        <c:lblOffset val="100"/>
        <c:noMultiLvlLbl val="0"/>
      </c:catAx>
      <c:valAx>
        <c:axId val="105925264"/>
        <c:scaling>
          <c:orientation val="minMax"/>
          <c:max val="25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 Millions</a:t>
                </a:r>
              </a:p>
            </c:rich>
          </c:tx>
          <c:layout>
            <c:manualLayout>
              <c:xMode val="edge"/>
              <c:yMode val="edge"/>
              <c:x val="1.6572712524347423E-2"/>
              <c:y val="0.3332661092801121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5924872"/>
        <c:crosses val="autoZero"/>
        <c:crossBetween val="midCat"/>
      </c:valAx>
      <c:spPr>
        <a:noFill/>
        <a:ln>
          <a:noFill/>
        </a:ln>
        <a:effectLst/>
      </c:spPr>
    </c:plotArea>
    <c:plotVisOnly val="1"/>
    <c:dispBlanksAs val="zero"/>
    <c:showDLblsOverMax val="0"/>
  </c:chart>
  <c:spPr>
    <a:noFill/>
    <a:ln>
      <a:solidFill>
        <a:schemeClr val="tx1"/>
      </a:solid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'[Chart in Microsoft PowerPoint]NET FDI'!$C$3</c:f>
              <c:strCache>
                <c:ptCount val="1"/>
                <c:pt idx="0">
                  <c:v>FDI</c:v>
                </c:pt>
              </c:strCache>
            </c:strRef>
          </c:tx>
          <c:spPr>
            <a:solidFill>
              <a:schemeClr val="accent2"/>
            </a:solidFill>
            <a:ln w="50800">
              <a:solidFill>
                <a:schemeClr val="accent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PowerPoint]NET FDI'!$D$2:$H$2</c:f>
              <c:strCache>
                <c:ptCount val="5"/>
                <c:pt idx="0">
                  <c:v>2020
Jan - June</c:v>
                </c:pt>
                <c:pt idx="1">
                  <c:v>2021
Jan - June</c:v>
                </c:pt>
                <c:pt idx="2">
                  <c:v>2022
Jan - June</c:v>
                </c:pt>
                <c:pt idx="3">
                  <c:v>2023
Jan - June</c:v>
                </c:pt>
                <c:pt idx="4">
                  <c:v>2024
Jan - June</c:v>
                </c:pt>
              </c:strCache>
            </c:strRef>
          </c:cat>
          <c:val>
            <c:numRef>
              <c:f>'[Chart in Microsoft PowerPoint]NET FDI'!$D$3:$H$3</c:f>
              <c:numCache>
                <c:formatCode>0.0</c:formatCode>
                <c:ptCount val="5"/>
                <c:pt idx="0">
                  <c:v>86.628999999999991</c:v>
                </c:pt>
                <c:pt idx="1">
                  <c:v>154.67045214397331</c:v>
                </c:pt>
                <c:pt idx="2">
                  <c:v>157.34441775166948</c:v>
                </c:pt>
                <c:pt idx="3">
                  <c:v>162.78309571477629</c:v>
                </c:pt>
                <c:pt idx="4">
                  <c:v>194.6828309491282</c:v>
                </c:pt>
              </c:numCache>
            </c:numRef>
          </c:val>
          <c:extLst>
            <c:ext xmlns:c16="http://schemas.microsoft.com/office/drawing/2014/chart" uri="{C3380CC4-5D6E-409C-BE32-E72D297353CC}">
              <c16:uniqueId val="{00000000-DD64-4352-BB75-D3D041C98023}"/>
            </c:ext>
          </c:extLst>
        </c:ser>
        <c:dLbls>
          <c:showLegendKey val="0"/>
          <c:showVal val="0"/>
          <c:showCatName val="0"/>
          <c:showSerName val="0"/>
          <c:showPercent val="0"/>
          <c:showBubbleSize val="0"/>
        </c:dLbls>
        <c:gapWidth val="150"/>
        <c:axId val="143906616"/>
        <c:axId val="143916024"/>
      </c:barChart>
      <c:catAx>
        <c:axId val="143906616"/>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3916024"/>
        <c:crosses val="autoZero"/>
        <c:auto val="1"/>
        <c:lblAlgn val="ctr"/>
        <c:lblOffset val="100"/>
        <c:noMultiLvlLbl val="0"/>
      </c:catAx>
      <c:valAx>
        <c:axId val="143916024"/>
        <c:scaling>
          <c:orientation val="minMax"/>
          <c:max val="2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lgn="ctr" rtl="0">
                  <a:defRPr lang="es-MX" sz="1200" b="0" i="0" u="none" strike="noStrike" kern="1200" baseline="0" dirty="0" smtClean="0">
                    <a:solidFill>
                      <a:schemeClr val="tx1"/>
                    </a:solidFill>
                    <a:latin typeface="+mn-lt"/>
                    <a:ea typeface="+mn-ea"/>
                    <a:cs typeface="+mn-cs"/>
                  </a:defRPr>
                </a:pPr>
                <a:r>
                  <a:rPr lang="es-MX" sz="1200" b="0" i="0" u="none" strike="noStrike" kern="1200" baseline="0" dirty="0">
                    <a:solidFill>
                      <a:schemeClr val="tx1"/>
                    </a:solidFill>
                    <a:latin typeface="+mn-lt"/>
                    <a:ea typeface="+mn-ea"/>
                    <a:cs typeface="+mn-cs"/>
                  </a:rPr>
                  <a:t>$ Millions</a:t>
                </a:r>
              </a:p>
            </c:rich>
          </c:tx>
          <c:layout>
            <c:manualLayout>
              <c:xMode val="edge"/>
              <c:yMode val="edge"/>
              <c:x val="2.6091583512584567E-2"/>
              <c:y val="0.34616821532146241"/>
            </c:manualLayout>
          </c:layout>
          <c:overlay val="0"/>
          <c:spPr>
            <a:noFill/>
            <a:ln>
              <a:noFill/>
            </a:ln>
            <a:effectLst/>
          </c:spPr>
          <c:txPr>
            <a:bodyPr rot="-5400000" spcFirstLastPara="1" vertOverflow="ellipsis" vert="horz" wrap="square" anchor="ctr" anchorCtr="1"/>
            <a:lstStyle/>
            <a:p>
              <a:pPr algn="ctr" rtl="0">
                <a:defRPr lang="es-MX" sz="1200" b="0" i="0" u="none" strike="noStrike" kern="1200" baseline="0" dirty="0" smtClean="0">
                  <a:solidFill>
                    <a:schemeClr val="tx1"/>
                  </a:solidFill>
                  <a:latin typeface="+mn-lt"/>
                  <a:ea typeface="+mn-ea"/>
                  <a:cs typeface="+mn-cs"/>
                </a:defRPr>
              </a:pPr>
              <a:endParaRPr lang="en-US"/>
            </a:p>
          </c:txPr>
        </c:title>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3906616"/>
        <c:crosses val="autoZero"/>
        <c:crossBetween val="between"/>
        <c:majorUnit val="5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'Participation Rate LFS'!$I$6</c:f>
              <c:strCache>
                <c:ptCount val="1"/>
                <c:pt idx="0">
                  <c:v>Labour Force participation</c:v>
                </c:pt>
              </c:strCache>
            </c:strRef>
          </c:tx>
          <c:spPr>
            <a:solidFill>
              <a:schemeClr val="tx1"/>
            </a:solidFill>
            <a:ln>
              <a:noFill/>
            </a:ln>
            <a:effectLst/>
          </c:spPr>
          <c:invertIfNegative val="0"/>
          <c:dLbls>
            <c:dLbl>
              <c:idx val="0"/>
              <c:layout>
                <c:manualLayout>
                  <c:x val="-9.2134105180149382E-3"/>
                  <c:y val="7.11269021545847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93-4782-866B-DE120D26DFFA}"/>
                </c:ext>
              </c:extLst>
            </c:dLbl>
            <c:dLbl>
              <c:idx val="1"/>
              <c:layout>
                <c:manualLayout>
                  <c:x val="-6.9100578885112462E-3"/>
                  <c:y val="1.0669035323187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93-4782-866B-DE120D26DFFA}"/>
                </c:ext>
              </c:extLst>
            </c:dLbl>
            <c:dLbl>
              <c:idx val="2"/>
              <c:layout>
                <c:manualLayout>
                  <c:x val="-1.1516763147518757E-2"/>
                  <c:y val="7.1126902154585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93-4782-866B-DE120D26DFFA}"/>
                </c:ext>
              </c:extLst>
            </c:dLbl>
            <c:dLbl>
              <c:idx val="3"/>
              <c:layout>
                <c:manualLayout>
                  <c:x val="-9.2134105180149382E-3"/>
                  <c:y val="7.1126902154585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3-4782-866B-DE120D26DFFA}"/>
                </c:ext>
              </c:extLst>
            </c:dLbl>
            <c:dLbl>
              <c:idx val="4"/>
              <c:layout>
                <c:manualLayout>
                  <c:x val="-9.2134105180150232E-3"/>
                  <c:y val="-3.25994535625154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93-4782-866B-DE120D26DFFA}"/>
                </c:ext>
              </c:extLst>
            </c:dLbl>
            <c:dLbl>
              <c:idx val="5"/>
              <c:layout>
                <c:manualLayout>
                  <c:x val="-1.3820115777022407E-2"/>
                  <c:y val="-3.25994535625154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93-4782-866B-DE120D26DFFA}"/>
                </c:ext>
              </c:extLst>
            </c:dLbl>
            <c:spPr>
              <a:noFill/>
              <a:ln>
                <a:noFill/>
              </a:ln>
              <a:effectLst/>
            </c:spPr>
            <c:txPr>
              <a:bodyPr rot="0" spcFirstLastPara="1" vertOverflow="ellipsis" vert="horz" wrap="square" lIns="38100" tIns="19050" rIns="38100" bIns="19050" anchor="ctr" anchorCtr="0">
                <a:spAutoFit/>
              </a:bodyPr>
              <a:lstStyle/>
              <a:p>
                <a:pPr algn="l">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'Participation Rate LFS'!$H$7:$H$12</c:f>
              <c:strCache>
                <c:ptCount val="6"/>
                <c:pt idx="0">
                  <c:v>Sept 2020</c:v>
                </c:pt>
                <c:pt idx="1">
                  <c:v>Apr 2021</c:v>
                </c:pt>
                <c:pt idx="2">
                  <c:v>Sept 2021</c:v>
                </c:pt>
                <c:pt idx="3">
                  <c:v>Oct 2022</c:v>
                </c:pt>
                <c:pt idx="4">
                  <c:v>Apr 2023</c:v>
                </c:pt>
                <c:pt idx="5">
                  <c:v>Apr 2024</c:v>
                </c:pt>
              </c:strCache>
            </c:strRef>
          </c:cat>
          <c:val>
            <c:numRef>
              <c:f>'Participation Rate LFS'!$I$7:$I$12</c:f>
              <c:numCache>
                <c:formatCode>0.0%</c:formatCode>
                <c:ptCount val="6"/>
                <c:pt idx="0">
                  <c:v>0.55100000000000005</c:v>
                </c:pt>
                <c:pt idx="1">
                  <c:v>0.59699999999999998</c:v>
                </c:pt>
                <c:pt idx="2">
                  <c:v>0.61899999999999999</c:v>
                </c:pt>
                <c:pt idx="3">
                  <c:v>0.58699999999999997</c:v>
                </c:pt>
                <c:pt idx="4">
                  <c:v>0.58499999999999996</c:v>
                </c:pt>
                <c:pt idx="5">
                  <c:v>0.57399999999999995</c:v>
                </c:pt>
              </c:numCache>
            </c:numRef>
          </c:val>
          <c:extLst>
            <c:ext xmlns:c16="http://schemas.microsoft.com/office/drawing/2014/chart" uri="{C3380CC4-5D6E-409C-BE32-E72D297353CC}">
              <c16:uniqueId val="{00000000-4CCB-4DD7-9C90-7A04910484DB}"/>
            </c:ext>
          </c:extLst>
        </c:ser>
        <c:ser>
          <c:idx val="1"/>
          <c:order val="1"/>
          <c:tx>
            <c:strRef>
              <c:f>'Participation Rate LFS'!$J$6</c:f>
              <c:strCache>
                <c:ptCount val="1"/>
                <c:pt idx="0">
                  <c:v>Male</c:v>
                </c:pt>
              </c:strCache>
            </c:strRef>
          </c:tx>
          <c:spPr>
            <a:solidFill>
              <a:srgbClr val="C00000"/>
            </a:solidFill>
            <a:ln>
              <a:noFill/>
            </a:ln>
            <a:effectLst/>
          </c:spPr>
          <c:invertIfNegative val="0"/>
          <c:cat>
            <c:strRef>
              <c:f>'Participation Rate LFS'!$H$7:$H$12</c:f>
              <c:strCache>
                <c:ptCount val="6"/>
                <c:pt idx="0">
                  <c:v>Sept 2020</c:v>
                </c:pt>
                <c:pt idx="1">
                  <c:v>Apr 2021</c:v>
                </c:pt>
                <c:pt idx="2">
                  <c:v>Sept 2021</c:v>
                </c:pt>
                <c:pt idx="3">
                  <c:v>Oct 2022</c:v>
                </c:pt>
                <c:pt idx="4">
                  <c:v>Apr 2023</c:v>
                </c:pt>
                <c:pt idx="5">
                  <c:v>Apr 2024</c:v>
                </c:pt>
              </c:strCache>
            </c:strRef>
          </c:cat>
          <c:val>
            <c:numRef>
              <c:f>'Participation Rate LFS'!$J$7:$J$12</c:f>
              <c:numCache>
                <c:formatCode>0.0%</c:formatCode>
                <c:ptCount val="6"/>
                <c:pt idx="0">
                  <c:v>0.68700000000000006</c:v>
                </c:pt>
                <c:pt idx="1">
                  <c:v>0.72899999999999998</c:v>
                </c:pt>
                <c:pt idx="2">
                  <c:v>0.76100000000000001</c:v>
                </c:pt>
                <c:pt idx="3">
                  <c:v>0.73399999999999999</c:v>
                </c:pt>
                <c:pt idx="4">
                  <c:v>0.71599999999999997</c:v>
                </c:pt>
                <c:pt idx="5">
                  <c:v>0.71</c:v>
                </c:pt>
              </c:numCache>
            </c:numRef>
          </c:val>
          <c:extLst>
            <c:ext xmlns:c16="http://schemas.microsoft.com/office/drawing/2014/chart" uri="{C3380CC4-5D6E-409C-BE32-E72D297353CC}">
              <c16:uniqueId val="{00000001-4CCB-4DD7-9C90-7A04910484DB}"/>
            </c:ext>
          </c:extLst>
        </c:ser>
        <c:ser>
          <c:idx val="2"/>
          <c:order val="2"/>
          <c:tx>
            <c:strRef>
              <c:f>'Participation Rate LFS'!$K$6</c:f>
              <c:strCache>
                <c:ptCount val="1"/>
                <c:pt idx="0">
                  <c:v>Female</c:v>
                </c:pt>
              </c:strCache>
            </c:strRef>
          </c:tx>
          <c:spPr>
            <a:solidFill>
              <a:srgbClr val="B2324B"/>
            </a:solidFill>
            <a:ln>
              <a:noFill/>
            </a:ln>
            <a:effectLst/>
          </c:spPr>
          <c:invertIfNegative val="0"/>
          <c:cat>
            <c:strRef>
              <c:f>'Participation Rate LFS'!$H$7:$H$12</c:f>
              <c:strCache>
                <c:ptCount val="6"/>
                <c:pt idx="0">
                  <c:v>Sept 2020</c:v>
                </c:pt>
                <c:pt idx="1">
                  <c:v>Apr 2021</c:v>
                </c:pt>
                <c:pt idx="2">
                  <c:v>Sept 2021</c:v>
                </c:pt>
                <c:pt idx="3">
                  <c:v>Oct 2022</c:v>
                </c:pt>
                <c:pt idx="4">
                  <c:v>Apr 2023</c:v>
                </c:pt>
                <c:pt idx="5">
                  <c:v>Apr 2024</c:v>
                </c:pt>
              </c:strCache>
            </c:strRef>
          </c:cat>
          <c:val>
            <c:numRef>
              <c:f>'Participation Rate LFS'!$K$7:$K$12</c:f>
              <c:numCache>
                <c:formatCode>0.0%</c:formatCode>
                <c:ptCount val="6"/>
                <c:pt idx="0">
                  <c:v>0.42399999999999999</c:v>
                </c:pt>
                <c:pt idx="1">
                  <c:v>0.47</c:v>
                </c:pt>
                <c:pt idx="2">
                  <c:v>0.48199999999999998</c:v>
                </c:pt>
                <c:pt idx="3">
                  <c:v>0.44400000000000001</c:v>
                </c:pt>
                <c:pt idx="4">
                  <c:v>0.45800000000000002</c:v>
                </c:pt>
                <c:pt idx="5">
                  <c:v>0.44800000000000001</c:v>
                </c:pt>
              </c:numCache>
            </c:numRef>
          </c:val>
          <c:extLst>
            <c:ext xmlns:c16="http://schemas.microsoft.com/office/drawing/2014/chart" uri="{C3380CC4-5D6E-409C-BE32-E72D297353CC}">
              <c16:uniqueId val="{00000002-4CCB-4DD7-9C90-7A04910484DB}"/>
            </c:ext>
          </c:extLst>
        </c:ser>
        <c:dLbls>
          <c:showLegendKey val="0"/>
          <c:showVal val="0"/>
          <c:showCatName val="0"/>
          <c:showSerName val="0"/>
          <c:showPercent val="0"/>
          <c:showBubbleSize val="0"/>
        </c:dLbls>
        <c:gapWidth val="219"/>
        <c:overlap val="-27"/>
        <c:axId val="1427387599"/>
        <c:axId val="1427361679"/>
      </c:barChart>
      <c:catAx>
        <c:axId val="142738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27361679"/>
        <c:crosses val="autoZero"/>
        <c:auto val="1"/>
        <c:lblAlgn val="ctr"/>
        <c:lblOffset val="100"/>
        <c:noMultiLvlLbl val="0"/>
      </c:catAx>
      <c:valAx>
        <c:axId val="14273616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27387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4733158355204"/>
          <c:y val="6.4814814814814811E-2"/>
          <c:w val="0.89665266841644797"/>
          <c:h val="0.84204505686789155"/>
        </c:manualLayout>
      </c:layout>
      <c:barChart>
        <c:barDir val="col"/>
        <c:grouping val="clustered"/>
        <c:varyColors val="0"/>
        <c:ser>
          <c:idx val="0"/>
          <c:order val="0"/>
          <c:spPr>
            <a:solidFill>
              <a:srgbClr val="F7810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6-7DBF-457B-99FA-32F9DEF592D6}"/>
              </c:ext>
            </c:extLst>
          </c:dPt>
          <c:dPt>
            <c:idx val="1"/>
            <c:invertIfNegative val="0"/>
            <c:bubble3D val="0"/>
            <c:spPr>
              <a:solidFill>
                <a:srgbClr val="C00000"/>
              </a:solidFill>
              <a:ln>
                <a:noFill/>
              </a:ln>
              <a:effectLst/>
            </c:spPr>
            <c:extLst>
              <c:ext xmlns:c16="http://schemas.microsoft.com/office/drawing/2014/chart" uri="{C3380CC4-5D6E-409C-BE32-E72D297353CC}">
                <c16:uniqueId val="{00000005-7DBF-457B-99FA-32F9DEF592D6}"/>
              </c:ext>
            </c:extLst>
          </c:dPt>
          <c:dPt>
            <c:idx val="2"/>
            <c:invertIfNegative val="0"/>
            <c:bubble3D val="0"/>
            <c:spPr>
              <a:solidFill>
                <a:srgbClr val="C00000"/>
              </a:solidFill>
              <a:ln>
                <a:noFill/>
              </a:ln>
              <a:effectLst/>
            </c:spPr>
            <c:extLst>
              <c:ext xmlns:c16="http://schemas.microsoft.com/office/drawing/2014/chart" uri="{C3380CC4-5D6E-409C-BE32-E72D297353CC}">
                <c16:uniqueId val="{00000004-7DBF-457B-99FA-32F9DEF592D6}"/>
              </c:ext>
            </c:extLst>
          </c:dPt>
          <c:dPt>
            <c:idx val="3"/>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1-3202-4743-B759-4F2D3C998C99}"/>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3202-4743-B759-4F2D3C998C9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2002</c:v>
                </c:pt>
                <c:pt idx="1">
                  <c:v>2009</c:v>
                </c:pt>
                <c:pt idx="2">
                  <c:v>2018</c:v>
                </c:pt>
                <c:pt idx="3">
                  <c:v>2021</c:v>
                </c:pt>
                <c:pt idx="4">
                  <c:v>2023</c:v>
                </c:pt>
              </c:numCache>
            </c:numRef>
          </c:cat>
          <c:val>
            <c:numRef>
              <c:f>Sheet1!$B$11:$B$15</c:f>
              <c:numCache>
                <c:formatCode>0.0%</c:formatCode>
                <c:ptCount val="5"/>
                <c:pt idx="0">
                  <c:v>0.33500000000000002</c:v>
                </c:pt>
                <c:pt idx="1">
                  <c:v>0.41299999999999998</c:v>
                </c:pt>
                <c:pt idx="2">
                  <c:v>0.51800000000000002</c:v>
                </c:pt>
                <c:pt idx="3">
                  <c:v>0.36499999999999999</c:v>
                </c:pt>
                <c:pt idx="4">
                  <c:v>0.26400000000000001</c:v>
                </c:pt>
              </c:numCache>
            </c:numRef>
          </c:val>
          <c:extLst>
            <c:ext xmlns:c16="http://schemas.microsoft.com/office/drawing/2014/chart" uri="{C3380CC4-5D6E-409C-BE32-E72D297353CC}">
              <c16:uniqueId val="{00000004-3202-4743-B759-4F2D3C998C99}"/>
            </c:ext>
          </c:extLst>
        </c:ser>
        <c:dLbls>
          <c:showLegendKey val="0"/>
          <c:showVal val="0"/>
          <c:showCatName val="0"/>
          <c:showSerName val="0"/>
          <c:showPercent val="0"/>
          <c:showBubbleSize val="0"/>
        </c:dLbls>
        <c:gapWidth val="65"/>
        <c:overlap val="-27"/>
        <c:axId val="359982304"/>
        <c:axId val="495041608"/>
      </c:barChart>
      <c:catAx>
        <c:axId val="35998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5041608"/>
        <c:crosses val="autoZero"/>
        <c:auto val="1"/>
        <c:lblAlgn val="ctr"/>
        <c:lblOffset val="100"/>
        <c:noMultiLvlLbl val="0"/>
      </c:catAx>
      <c:valAx>
        <c:axId val="495041608"/>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a:t>Percent of total population</a:t>
                </a:r>
              </a:p>
            </c:rich>
          </c:tx>
          <c:layout>
            <c:manualLayout>
              <c:xMode val="edge"/>
              <c:yMode val="edge"/>
              <c:x val="3.888888888888889E-2"/>
              <c:y val="0.231890492855059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35998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13467678374811"/>
          <c:y val="0.16348815578643419"/>
          <c:w val="0.68124275140227486"/>
          <c:h val="0.63326568328651123"/>
        </c:manualLayout>
      </c:layout>
      <c:barChart>
        <c:barDir val="col"/>
        <c:grouping val="clustered"/>
        <c:varyColors val="0"/>
        <c:ser>
          <c:idx val="0"/>
          <c:order val="0"/>
          <c:tx>
            <c:strRef>
              <c:f>'Chart-GDP levels % growth rate'!$A$22</c:f>
              <c:strCache>
                <c:ptCount val="1"/>
                <c:pt idx="0">
                  <c:v>GDP Levels</c:v>
                </c:pt>
              </c:strCache>
            </c:strRef>
          </c:tx>
          <c:spPr>
            <a:solidFill>
              <a:srgbClr val="C00000"/>
            </a:solidFill>
            <a:ln>
              <a:noFill/>
            </a:ln>
            <a:effectLst/>
          </c:spPr>
          <c:invertIfNegative val="0"/>
          <c:cat>
            <c:numRef>
              <c:f>'Chart-GDP levels % growth rate'!$B$21:$L$21</c:f>
              <c:numCache>
                <c:formatCode>General</c:formatCode>
                <c:ptCount val="11"/>
                <c:pt idx="0">
                  <c:v>2019</c:v>
                </c:pt>
                <c:pt idx="1">
                  <c:v>2020</c:v>
                </c:pt>
                <c:pt idx="2">
                  <c:v>2021</c:v>
                </c:pt>
                <c:pt idx="3">
                  <c:v>2022</c:v>
                </c:pt>
                <c:pt idx="4">
                  <c:v>2023</c:v>
                </c:pt>
                <c:pt idx="5">
                  <c:v>2024</c:v>
                </c:pt>
                <c:pt idx="6">
                  <c:v>2025</c:v>
                </c:pt>
                <c:pt idx="7">
                  <c:v>2026</c:v>
                </c:pt>
                <c:pt idx="8">
                  <c:v>2027</c:v>
                </c:pt>
                <c:pt idx="9">
                  <c:v>2028</c:v>
                </c:pt>
                <c:pt idx="10">
                  <c:v>2029</c:v>
                </c:pt>
              </c:numCache>
            </c:numRef>
          </c:cat>
          <c:val>
            <c:numRef>
              <c:f>'Chart-GDP levels % growth rate'!$B$22:$L$22</c:f>
              <c:numCache>
                <c:formatCode>_(* #,##0.0_);_(* \(#,##0.0\);_(* "-"??_);_(@_)</c:formatCode>
                <c:ptCount val="11"/>
                <c:pt idx="0">
                  <c:v>4565.1519347638168</c:v>
                </c:pt>
                <c:pt idx="1">
                  <c:v>3929.9585556031134</c:v>
                </c:pt>
                <c:pt idx="2">
                  <c:v>4631.7073871968769</c:v>
                </c:pt>
                <c:pt idx="3">
                  <c:v>5033.9911496220093</c:v>
                </c:pt>
                <c:pt idx="4">
                  <c:v>5266.3000000000011</c:v>
                </c:pt>
                <c:pt idx="5">
                  <c:v>5621.0207526186869</c:v>
                </c:pt>
                <c:pt idx="6">
                  <c:v>5815.2584620448069</c:v>
                </c:pt>
                <c:pt idx="7">
                  <c:v>5972.0594993566683</c:v>
                </c:pt>
                <c:pt idx="8">
                  <c:v>6184.3531541890925</c:v>
                </c:pt>
                <c:pt idx="9">
                  <c:v>6366.3741993457288</c:v>
                </c:pt>
                <c:pt idx="10">
                  <c:v>6554.1461100268589</c:v>
                </c:pt>
              </c:numCache>
            </c:numRef>
          </c:val>
          <c:extLst>
            <c:ext xmlns:c16="http://schemas.microsoft.com/office/drawing/2014/chart" uri="{C3380CC4-5D6E-409C-BE32-E72D297353CC}">
              <c16:uniqueId val="{00000000-A216-425B-BF05-BC0ECFCC5C5B}"/>
            </c:ext>
          </c:extLst>
        </c:ser>
        <c:dLbls>
          <c:showLegendKey val="0"/>
          <c:showVal val="0"/>
          <c:showCatName val="0"/>
          <c:showSerName val="0"/>
          <c:showPercent val="0"/>
          <c:showBubbleSize val="0"/>
        </c:dLbls>
        <c:gapWidth val="150"/>
        <c:axId val="230904064"/>
        <c:axId val="230898184"/>
      </c:barChart>
      <c:lineChart>
        <c:grouping val="standard"/>
        <c:varyColors val="0"/>
        <c:ser>
          <c:idx val="2"/>
          <c:order val="1"/>
          <c:tx>
            <c:strRef>
              <c:f>'Chart-GDP levels % growth rate'!$A$23</c:f>
              <c:strCache>
                <c:ptCount val="1"/>
                <c:pt idx="0">
                  <c:v>GDP Growth %</c:v>
                </c:pt>
              </c:strCache>
            </c:strRef>
          </c:tx>
          <c:spPr>
            <a:ln w="28575" cap="rnd">
              <a:solidFill>
                <a:schemeClr val="tx1">
                  <a:lumMod val="95000"/>
                  <a:lumOff val="5000"/>
                </a:schemeClr>
              </a:solidFill>
              <a:round/>
            </a:ln>
            <a:effectLst/>
          </c:spPr>
          <c:marker>
            <c:symbol val="none"/>
          </c:marker>
          <c:dLbls>
            <c:dLbl>
              <c:idx val="1"/>
              <c:layout>
                <c:manualLayout>
                  <c:x val="-3.0497921685130866E-2"/>
                  <c:y val="-0.385459351707088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16-425B-BF05-BC0ECFCC5C5B}"/>
                </c:ext>
              </c:extLst>
            </c:dLbl>
            <c:dLbl>
              <c:idx val="2"/>
              <c:layout>
                <c:manualLayout>
                  <c:x val="-3.2591250231479206E-2"/>
                  <c:y val="-3.1885726485020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16-425B-BF05-BC0ECFCC5C5B}"/>
                </c:ext>
              </c:extLst>
            </c:dLbl>
            <c:dLbl>
              <c:idx val="3"/>
              <c:layout>
                <c:manualLayout>
                  <c:x val="-2.3392117335351726E-2"/>
                  <c:y val="-8.7187234314698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16-425B-BF05-BC0ECFCC5C5B}"/>
                </c:ext>
              </c:extLst>
            </c:dLbl>
            <c:dLbl>
              <c:idx val="4"/>
              <c:layout>
                <c:manualLayout>
                  <c:x val="-2.2596548539215298E-2"/>
                  <c:y val="-0.2156736848837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16-425B-BF05-BC0ECFCC5C5B}"/>
                </c:ext>
              </c:extLst>
            </c:dLbl>
            <c:dLbl>
              <c:idx val="5"/>
              <c:layout>
                <c:manualLayout>
                  <c:x val="-2.5971938685403054E-2"/>
                  <c:y val="-0.201907279465617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16-425B-BF05-BC0ECFCC5C5B}"/>
                </c:ext>
              </c:extLst>
            </c:dLbl>
            <c:dLbl>
              <c:idx val="6"/>
              <c:layout>
                <c:manualLayout>
                  <c:x val="-2.5268370217927303E-2"/>
                  <c:y val="-0.273763656823982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16-425B-BF05-BC0ECFCC5C5B}"/>
                </c:ext>
              </c:extLst>
            </c:dLbl>
            <c:dLbl>
              <c:idx val="7"/>
              <c:layout>
                <c:manualLayout>
                  <c:x val="-2.4495046227329693E-2"/>
                  <c:y val="-0.290330480535358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16-425B-BF05-BC0ECFCC5C5B}"/>
                </c:ext>
              </c:extLst>
            </c:dLbl>
            <c:dLbl>
              <c:idx val="8"/>
              <c:layout>
                <c:manualLayout>
                  <c:x val="-2.6387647490009821E-2"/>
                  <c:y val="-0.282980402176399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16-425B-BF05-BC0ECFCC5C5B}"/>
                </c:ext>
              </c:extLst>
            </c:dLbl>
            <c:dLbl>
              <c:idx val="9"/>
              <c:layout>
                <c:manualLayout>
                  <c:x val="-3.5261148446041495E-2"/>
                  <c:y val="-0.293403438747799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16-425B-BF05-BC0ECFCC5C5B}"/>
                </c:ext>
              </c:extLst>
            </c:dLbl>
            <c:dLbl>
              <c:idx val="10"/>
              <c:layout>
                <c:manualLayout>
                  <c:x val="-2.033512282414186E-2"/>
                  <c:y val="-0.299843521280778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16-425B-BF05-BC0ECFCC5C5B}"/>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'Chart-GDP levels % growth rate'!$B$21:$L$21</c:f>
              <c:numCache>
                <c:formatCode>General</c:formatCode>
                <c:ptCount val="11"/>
                <c:pt idx="0">
                  <c:v>2019</c:v>
                </c:pt>
                <c:pt idx="1">
                  <c:v>2020</c:v>
                </c:pt>
                <c:pt idx="2">
                  <c:v>2021</c:v>
                </c:pt>
                <c:pt idx="3">
                  <c:v>2022</c:v>
                </c:pt>
                <c:pt idx="4">
                  <c:v>2023</c:v>
                </c:pt>
                <c:pt idx="5">
                  <c:v>2024</c:v>
                </c:pt>
                <c:pt idx="6">
                  <c:v>2025</c:v>
                </c:pt>
                <c:pt idx="7">
                  <c:v>2026</c:v>
                </c:pt>
                <c:pt idx="8">
                  <c:v>2027</c:v>
                </c:pt>
                <c:pt idx="9">
                  <c:v>2028</c:v>
                </c:pt>
                <c:pt idx="10">
                  <c:v>2029</c:v>
                </c:pt>
              </c:numCache>
            </c:numRef>
          </c:cat>
          <c:val>
            <c:numRef>
              <c:f>'Chart-GDP levels % growth rate'!$B$23:$L$23</c:f>
              <c:numCache>
                <c:formatCode>0.0</c:formatCode>
                <c:ptCount val="11"/>
                <c:pt idx="0">
                  <c:v>4.2171257803960831</c:v>
                </c:pt>
                <c:pt idx="1">
                  <c:v>-13.913959233726267</c:v>
                </c:pt>
                <c:pt idx="2">
                  <c:v>17.856392673486329</c:v>
                </c:pt>
                <c:pt idx="3">
                  <c:v>8.6854312847382982</c:v>
                </c:pt>
                <c:pt idx="4">
                  <c:v>4.6148045054754485</c:v>
                </c:pt>
                <c:pt idx="5">
                  <c:v>6.7356731029125898</c:v>
                </c:pt>
                <c:pt idx="6">
                  <c:v>3.4555593721234672</c:v>
                </c:pt>
                <c:pt idx="7">
                  <c:v>2.6963726261743104</c:v>
                </c:pt>
                <c:pt idx="8">
                  <c:v>3.5547813087812208</c:v>
                </c:pt>
                <c:pt idx="9">
                  <c:v>2.9432511471849052</c:v>
                </c:pt>
                <c:pt idx="10">
                  <c:v>2.9494325152993262</c:v>
                </c:pt>
              </c:numCache>
            </c:numRef>
          </c:val>
          <c:smooth val="0"/>
          <c:extLst>
            <c:ext xmlns:c16="http://schemas.microsoft.com/office/drawing/2014/chart" uri="{C3380CC4-5D6E-409C-BE32-E72D297353CC}">
              <c16:uniqueId val="{0000000B-A216-425B-BF05-BC0ECFCC5C5B}"/>
            </c:ext>
          </c:extLst>
        </c:ser>
        <c:dLbls>
          <c:showLegendKey val="0"/>
          <c:showVal val="0"/>
          <c:showCatName val="0"/>
          <c:showSerName val="0"/>
          <c:showPercent val="0"/>
          <c:showBubbleSize val="0"/>
        </c:dLbls>
        <c:marker val="1"/>
        <c:smooth val="0"/>
        <c:axId val="230904848"/>
        <c:axId val="230904456"/>
      </c:lineChart>
      <c:catAx>
        <c:axId val="2309040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30898184"/>
        <c:crosses val="autoZero"/>
        <c:auto val="1"/>
        <c:lblAlgn val="ctr"/>
        <c:lblOffset val="100"/>
        <c:noMultiLvlLbl val="0"/>
      </c:catAx>
      <c:valAx>
        <c:axId val="230898184"/>
        <c:scaling>
          <c:orientation val="minMax"/>
          <c:max val="6000"/>
          <c:min val="300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a:t>$mn</a:t>
                </a:r>
              </a:p>
            </c:rich>
          </c:tx>
          <c:layout>
            <c:manualLayout>
              <c:xMode val="edge"/>
              <c:yMode val="edge"/>
              <c:x val="1.6896480802115647E-2"/>
              <c:y val="0.3796319599006955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_(* #,##0.0_);_(* \(#,##0.0\);_(* &quot;-&quot;??_);_(@_)"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30904064"/>
        <c:crosses val="autoZero"/>
        <c:crossBetween val="between"/>
        <c:majorUnit val="500"/>
      </c:valAx>
      <c:valAx>
        <c:axId val="230904456"/>
        <c:scaling>
          <c:orientation val="minMax"/>
          <c:max val="20"/>
          <c:min val="-20"/>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a:t>Percent</a:t>
                </a:r>
              </a:p>
            </c:rich>
          </c:tx>
          <c:layout>
            <c:manualLayout>
              <c:xMode val="edge"/>
              <c:yMode val="edge"/>
              <c:x val="0.95900162971499558"/>
              <c:y val="0.357064035144584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30904848"/>
        <c:crosses val="max"/>
        <c:crossBetween val="between"/>
      </c:valAx>
      <c:catAx>
        <c:axId val="230904848"/>
        <c:scaling>
          <c:orientation val="minMax"/>
        </c:scaling>
        <c:delete val="1"/>
        <c:axPos val="b"/>
        <c:numFmt formatCode="General" sourceLinked="1"/>
        <c:majorTickMark val="out"/>
        <c:minorTickMark val="none"/>
        <c:tickLblPos val="nextTo"/>
        <c:crossAx val="230904456"/>
        <c:crosses val="autoZero"/>
        <c:auto val="1"/>
        <c:lblAlgn val="ctr"/>
        <c:lblOffset val="100"/>
        <c:noMultiLvlLbl val="0"/>
      </c:catAx>
      <c:spPr>
        <a:noFill/>
        <a:ln>
          <a:noFill/>
        </a:ln>
        <a:effectLst/>
      </c:spPr>
    </c:plotArea>
    <c:legend>
      <c:legendPos val="b"/>
      <c:layout>
        <c:manualLayout>
          <c:xMode val="edge"/>
          <c:yMode val="edge"/>
          <c:x val="0.26314975334020413"/>
          <c:y val="0.91514199135422958"/>
          <c:w val="0.49504869899323733"/>
          <c:h val="8.2408357709775865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'Nowcasting Report Chart'!$D$88</c:f>
              <c:strCache>
                <c:ptCount val="1"/>
                <c:pt idx="0">
                  <c:v>SIB </c:v>
                </c:pt>
              </c:strCache>
            </c:strRef>
          </c:tx>
          <c:spPr>
            <a:ln w="28575" cap="rnd">
              <a:solidFill>
                <a:srgbClr val="006EA0"/>
              </a:solidFill>
              <a:round/>
            </a:ln>
            <a:effectLst/>
          </c:spPr>
          <c:marker>
            <c:symbol val="none"/>
          </c:marker>
          <c:cat>
            <c:multiLvlStrRef>
              <c:f>'Nowcasting Report Chart'!$B$90:$C$111</c:f>
              <c:multiLvlStrCache>
                <c:ptCount val="10"/>
                <c:lvl>
                  <c:pt idx="0">
                    <c:v>Q1</c:v>
                  </c:pt>
                  <c:pt idx="1">
                    <c:v>Q2</c:v>
                  </c:pt>
                  <c:pt idx="2">
                    <c:v>Q3</c:v>
                  </c:pt>
                  <c:pt idx="3">
                    <c:v>Q4</c:v>
                  </c:pt>
                  <c:pt idx="4">
                    <c:v>Q1</c:v>
                  </c:pt>
                  <c:pt idx="5">
                    <c:v>Q2</c:v>
                  </c:pt>
                  <c:pt idx="6">
                    <c:v>Q3</c:v>
                  </c:pt>
                  <c:pt idx="7">
                    <c:v>Q4</c:v>
                  </c:pt>
                  <c:pt idx="8">
                    <c:v>Q1</c:v>
                  </c:pt>
                  <c:pt idx="9">
                    <c:v>Q2F</c:v>
                  </c:pt>
                </c:lvl>
                <c:lvl>
                  <c:pt idx="0">
                    <c:v>2022</c:v>
                  </c:pt>
                  <c:pt idx="4">
                    <c:v>2023</c:v>
                  </c:pt>
                  <c:pt idx="8">
                    <c:v>2024</c:v>
                  </c:pt>
                </c:lvl>
              </c:multiLvlStrCache>
            </c:multiLvlStrRef>
          </c:cat>
          <c:val>
            <c:numRef>
              <c:f>'Nowcasting Report Chart'!$D$90:$D$111</c:f>
              <c:numCache>
                <c:formatCode>0.0</c:formatCode>
                <c:ptCount val="10"/>
                <c:pt idx="0">
                  <c:v>7.7116251992235831</c:v>
                </c:pt>
                <c:pt idx="1">
                  <c:v>9.2126127714581969</c:v>
                </c:pt>
                <c:pt idx="2">
                  <c:v>9.9873166790931833</c:v>
                </c:pt>
                <c:pt idx="3">
                  <c:v>7.9807942137660532</c:v>
                </c:pt>
                <c:pt idx="4">
                  <c:v>8.2006194812572257</c:v>
                </c:pt>
                <c:pt idx="5">
                  <c:v>4.0395381451590975</c:v>
                </c:pt>
                <c:pt idx="6">
                  <c:v>3.1395396715244197</c:v>
                </c:pt>
                <c:pt idx="7">
                  <c:v>3.1546959325921433</c:v>
                </c:pt>
                <c:pt idx="8" formatCode="General">
                  <c:v>10</c:v>
                </c:pt>
              </c:numCache>
            </c:numRef>
          </c:val>
          <c:smooth val="0"/>
          <c:extLst>
            <c:ext xmlns:c16="http://schemas.microsoft.com/office/drawing/2014/chart" uri="{C3380CC4-5D6E-409C-BE32-E72D297353CC}">
              <c16:uniqueId val="{00000000-5BB3-46F7-95E0-64AA7830BB17}"/>
            </c:ext>
          </c:extLst>
        </c:ser>
        <c:ser>
          <c:idx val="1"/>
          <c:order val="1"/>
          <c:tx>
            <c:strRef>
              <c:f>'Nowcasting Report Chart'!$E$88:$E$89</c:f>
              <c:strCache>
                <c:ptCount val="2"/>
                <c:pt idx="0">
                  <c:v>Nowcasting</c:v>
                </c:pt>
              </c:strCache>
            </c:strRef>
          </c:tx>
          <c:spPr>
            <a:ln w="28575" cap="rnd">
              <a:solidFill>
                <a:srgbClr val="C40000"/>
              </a:solidFill>
              <a:round/>
            </a:ln>
            <a:effectLst/>
          </c:spPr>
          <c:marker>
            <c:symbol val="none"/>
          </c:marker>
          <c:dLbls>
            <c:dLbl>
              <c:idx val="9"/>
              <c:layout>
                <c:manualLayout>
                  <c:x val="-2.2934610876102136E-2"/>
                  <c:y val="0.134417435425603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B3-46F7-95E0-64AA7830BB1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'Nowcasting Report Chart'!$B$90:$C$111</c:f>
              <c:multiLvlStrCache>
                <c:ptCount val="10"/>
                <c:lvl>
                  <c:pt idx="0">
                    <c:v>Q1</c:v>
                  </c:pt>
                  <c:pt idx="1">
                    <c:v>Q2</c:v>
                  </c:pt>
                  <c:pt idx="2">
                    <c:v>Q3</c:v>
                  </c:pt>
                  <c:pt idx="3">
                    <c:v>Q4</c:v>
                  </c:pt>
                  <c:pt idx="4">
                    <c:v>Q1</c:v>
                  </c:pt>
                  <c:pt idx="5">
                    <c:v>Q2</c:v>
                  </c:pt>
                  <c:pt idx="6">
                    <c:v>Q3</c:v>
                  </c:pt>
                  <c:pt idx="7">
                    <c:v>Q4</c:v>
                  </c:pt>
                  <c:pt idx="8">
                    <c:v>Q1</c:v>
                  </c:pt>
                  <c:pt idx="9">
                    <c:v>Q2F</c:v>
                  </c:pt>
                </c:lvl>
                <c:lvl>
                  <c:pt idx="0">
                    <c:v>2022</c:v>
                  </c:pt>
                  <c:pt idx="4">
                    <c:v>2023</c:v>
                  </c:pt>
                  <c:pt idx="8">
                    <c:v>2024</c:v>
                  </c:pt>
                </c:lvl>
              </c:multiLvlStrCache>
            </c:multiLvlStrRef>
          </c:cat>
          <c:val>
            <c:numRef>
              <c:f>'Nowcasting Report Chart'!$E$90:$E$111</c:f>
              <c:numCache>
                <c:formatCode>0.0</c:formatCode>
                <c:ptCount val="10"/>
                <c:pt idx="0">
                  <c:v>9.9168906638609506</c:v>
                </c:pt>
                <c:pt idx="1">
                  <c:v>11.1809689105784</c:v>
                </c:pt>
                <c:pt idx="2">
                  <c:v>12.2</c:v>
                </c:pt>
                <c:pt idx="3">
                  <c:v>8.5051786186872693</c:v>
                </c:pt>
                <c:pt idx="4">
                  <c:v>8.9</c:v>
                </c:pt>
                <c:pt idx="5">
                  <c:v>6</c:v>
                </c:pt>
                <c:pt idx="6">
                  <c:v>4</c:v>
                </c:pt>
                <c:pt idx="7">
                  <c:v>0.6</c:v>
                </c:pt>
                <c:pt idx="8">
                  <c:v>5</c:v>
                </c:pt>
                <c:pt idx="9" formatCode="General">
                  <c:v>6.6</c:v>
                </c:pt>
              </c:numCache>
            </c:numRef>
          </c:val>
          <c:smooth val="0"/>
          <c:extLst>
            <c:ext xmlns:c16="http://schemas.microsoft.com/office/drawing/2014/chart" uri="{C3380CC4-5D6E-409C-BE32-E72D297353CC}">
              <c16:uniqueId val="{00000001-5BB3-46F7-95E0-64AA7830BB17}"/>
            </c:ext>
          </c:extLst>
        </c:ser>
        <c:dLbls>
          <c:showLegendKey val="0"/>
          <c:showVal val="0"/>
          <c:showCatName val="0"/>
          <c:showSerName val="0"/>
          <c:showPercent val="0"/>
          <c:showBubbleSize val="0"/>
        </c:dLbls>
        <c:smooth val="0"/>
        <c:axId val="657398399"/>
        <c:axId val="657398815"/>
      </c:lineChart>
      <c:catAx>
        <c:axId val="657398399"/>
        <c:scaling>
          <c:orientation val="minMax"/>
        </c:scaling>
        <c:delete val="0"/>
        <c:axPos val="b"/>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7398815"/>
        <c:crosses val="autoZero"/>
        <c:auto val="1"/>
        <c:lblAlgn val="ctr"/>
        <c:lblOffset val="100"/>
        <c:noMultiLvlLbl val="0"/>
      </c:catAx>
      <c:valAx>
        <c:axId val="6573988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sz="1200">
                    <a:solidFill>
                      <a:schemeClr val="tx1"/>
                    </a:solidFill>
                  </a:rPr>
                  <a:t>Percentage Change (%)</a:t>
                </a:r>
              </a:p>
            </c:rich>
          </c:tx>
          <c:layout>
            <c:manualLayout>
              <c:xMode val="edge"/>
              <c:yMode val="edge"/>
              <c:x val="8.3333333333333332E-3"/>
              <c:y val="0.2349267279090113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ysClr val="windowText" lastClr="000000">
                <a:lumMod val="95000"/>
                <a:lumOff val="5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7398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547823212277"/>
          <c:y val="0.12899076237214602"/>
          <c:w val="0.72259773827491991"/>
          <c:h val="0.72135730098192408"/>
        </c:manualLayout>
      </c:layout>
      <c:barChart>
        <c:barDir val="col"/>
        <c:grouping val="clustered"/>
        <c:varyColors val="0"/>
        <c:ser>
          <c:idx val="0"/>
          <c:order val="0"/>
          <c:tx>
            <c:strRef>
              <c:f>'Chart- GDP growth by sector'!$A$5</c:f>
              <c:strCache>
                <c:ptCount val="1"/>
                <c:pt idx="0">
                  <c:v>Primary</c:v>
                </c:pt>
              </c:strCache>
            </c:strRef>
          </c:tx>
          <c:spPr>
            <a:solidFill>
              <a:srgbClr val="006EA0"/>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GDP growth by sector'!$B$4:$C$4</c:f>
              <c:numCache>
                <c:formatCode>General</c:formatCode>
                <c:ptCount val="2"/>
                <c:pt idx="0">
                  <c:v>2023</c:v>
                </c:pt>
                <c:pt idx="1">
                  <c:v>2024</c:v>
                </c:pt>
              </c:numCache>
            </c:numRef>
          </c:cat>
          <c:val>
            <c:numRef>
              <c:f>'Chart- GDP growth by sector'!$B$5:$C$5</c:f>
              <c:numCache>
                <c:formatCode>0.0</c:formatCode>
                <c:ptCount val="2"/>
                <c:pt idx="0">
                  <c:v>-10.6</c:v>
                </c:pt>
                <c:pt idx="1">
                  <c:v>6.4</c:v>
                </c:pt>
              </c:numCache>
            </c:numRef>
          </c:val>
          <c:extLst>
            <c:ext xmlns:c16="http://schemas.microsoft.com/office/drawing/2014/chart" uri="{C3380CC4-5D6E-409C-BE32-E72D297353CC}">
              <c16:uniqueId val="{00000000-71B3-4107-8C0E-6CAA18092BA9}"/>
            </c:ext>
          </c:extLst>
        </c:ser>
        <c:ser>
          <c:idx val="1"/>
          <c:order val="1"/>
          <c:tx>
            <c:strRef>
              <c:f>'Chart- GDP growth by sector'!$A$6</c:f>
              <c:strCache>
                <c:ptCount val="1"/>
                <c:pt idx="0">
                  <c:v>Secondary</c:v>
                </c:pt>
              </c:strCache>
            </c:strRef>
          </c:tx>
          <c:spPr>
            <a:solidFill>
              <a:srgbClr val="C42A2E"/>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GDP growth by sector'!$B$4:$C$4</c:f>
              <c:numCache>
                <c:formatCode>General</c:formatCode>
                <c:ptCount val="2"/>
                <c:pt idx="0">
                  <c:v>2023</c:v>
                </c:pt>
                <c:pt idx="1">
                  <c:v>2024</c:v>
                </c:pt>
              </c:numCache>
            </c:numRef>
          </c:cat>
          <c:val>
            <c:numRef>
              <c:f>'Chart- GDP growth by sector'!$B$6:$C$6</c:f>
              <c:numCache>
                <c:formatCode>0.0</c:formatCode>
                <c:ptCount val="2"/>
                <c:pt idx="0">
                  <c:v>-1.6</c:v>
                </c:pt>
                <c:pt idx="1">
                  <c:v>5</c:v>
                </c:pt>
              </c:numCache>
            </c:numRef>
          </c:val>
          <c:extLst>
            <c:ext xmlns:c16="http://schemas.microsoft.com/office/drawing/2014/chart" uri="{C3380CC4-5D6E-409C-BE32-E72D297353CC}">
              <c16:uniqueId val="{00000001-71B3-4107-8C0E-6CAA18092BA9}"/>
            </c:ext>
          </c:extLst>
        </c:ser>
        <c:ser>
          <c:idx val="2"/>
          <c:order val="2"/>
          <c:tx>
            <c:strRef>
              <c:f>'Chart- GDP growth by sector'!$A$7</c:f>
              <c:strCache>
                <c:ptCount val="1"/>
                <c:pt idx="0">
                  <c:v>Tertiary</c:v>
                </c:pt>
              </c:strCache>
            </c:strRef>
          </c:tx>
          <c:spPr>
            <a:solidFill>
              <a:srgbClr val="007E4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GDP growth by sector'!$B$4:$C$4</c:f>
              <c:numCache>
                <c:formatCode>General</c:formatCode>
                <c:ptCount val="2"/>
                <c:pt idx="0">
                  <c:v>2023</c:v>
                </c:pt>
                <c:pt idx="1">
                  <c:v>2024</c:v>
                </c:pt>
              </c:numCache>
            </c:numRef>
          </c:cat>
          <c:val>
            <c:numRef>
              <c:f>'Chart- GDP growth by sector'!$B$7:$C$7</c:f>
              <c:numCache>
                <c:formatCode>0.0</c:formatCode>
                <c:ptCount val="2"/>
                <c:pt idx="0">
                  <c:v>9.9</c:v>
                </c:pt>
                <c:pt idx="1">
                  <c:v>7.6</c:v>
                </c:pt>
              </c:numCache>
            </c:numRef>
          </c:val>
          <c:extLst>
            <c:ext xmlns:c16="http://schemas.microsoft.com/office/drawing/2014/chart" uri="{C3380CC4-5D6E-409C-BE32-E72D297353CC}">
              <c16:uniqueId val="{00000002-71B3-4107-8C0E-6CAA18092BA9}"/>
            </c:ext>
          </c:extLst>
        </c:ser>
        <c:ser>
          <c:idx val="3"/>
          <c:order val="3"/>
          <c:tx>
            <c:strRef>
              <c:f>'Chart- GDP growth by sector'!$A$8</c:f>
              <c:strCache>
                <c:ptCount val="1"/>
                <c:pt idx="0">
                  <c:v>Tax on Products</c:v>
                </c:pt>
              </c:strCache>
            </c:strRef>
          </c:tx>
          <c:spPr>
            <a:solidFill>
              <a:schemeClr val="bg2">
                <a:lumMod val="75000"/>
              </a:schemeClr>
            </a:solidFill>
            <a:ln>
              <a:noFill/>
            </a:ln>
            <a:effectLst/>
          </c:spPr>
          <c:invertIfNegative val="0"/>
          <c:dLbls>
            <c:dLbl>
              <c:idx val="0"/>
              <c:layout>
                <c:manualLayout>
                  <c:x val="0"/>
                  <c:y val="4.41775394432377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B3-4107-8C0E-6CAA18092BA9}"/>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GDP growth by sector'!$B$4:$C$4</c:f>
              <c:numCache>
                <c:formatCode>General</c:formatCode>
                <c:ptCount val="2"/>
                <c:pt idx="0">
                  <c:v>2023</c:v>
                </c:pt>
                <c:pt idx="1">
                  <c:v>2024</c:v>
                </c:pt>
              </c:numCache>
            </c:numRef>
          </c:cat>
          <c:val>
            <c:numRef>
              <c:f>'Chart- GDP growth by sector'!$B$8:$C$8</c:f>
              <c:numCache>
                <c:formatCode>0.0</c:formatCode>
                <c:ptCount val="2"/>
                <c:pt idx="0">
                  <c:v>-0.82274456119605988</c:v>
                </c:pt>
                <c:pt idx="1">
                  <c:v>4.4000000000000004</c:v>
                </c:pt>
              </c:numCache>
            </c:numRef>
          </c:val>
          <c:extLst>
            <c:ext xmlns:c16="http://schemas.microsoft.com/office/drawing/2014/chart" uri="{C3380CC4-5D6E-409C-BE32-E72D297353CC}">
              <c16:uniqueId val="{00000004-71B3-4107-8C0E-6CAA18092BA9}"/>
            </c:ext>
          </c:extLst>
        </c:ser>
        <c:dLbls>
          <c:showLegendKey val="0"/>
          <c:showVal val="0"/>
          <c:showCatName val="0"/>
          <c:showSerName val="0"/>
          <c:showPercent val="0"/>
          <c:showBubbleSize val="0"/>
        </c:dLbls>
        <c:gapWidth val="219"/>
        <c:axId val="230878192"/>
        <c:axId val="230870352"/>
      </c:barChart>
      <c:lineChart>
        <c:grouping val="standard"/>
        <c:varyColors val="0"/>
        <c:ser>
          <c:idx val="4"/>
          <c:order val="4"/>
          <c:tx>
            <c:strRef>
              <c:f>'Chart- GDP growth by sector'!$A$9</c:f>
              <c:strCache>
                <c:ptCount val="1"/>
                <c:pt idx="0">
                  <c:v>GDP</c:v>
                </c:pt>
              </c:strCache>
            </c:strRef>
          </c:tx>
          <c:spPr>
            <a:ln w="28575" cap="rnd">
              <a:solidFill>
                <a:srgbClr val="006EA0"/>
              </a:solidFill>
              <a:round/>
            </a:ln>
            <a:effectLst/>
          </c:spPr>
          <c:marker>
            <c:symbol val="none"/>
          </c:marker>
          <c:dLbls>
            <c:dLbl>
              <c:idx val="0"/>
              <c:layout>
                <c:manualLayout>
                  <c:x val="-6.8022349879455019E-2"/>
                  <c:y val="-6.2075008592009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B3-4107-8C0E-6CAA18092BA9}"/>
                </c:ext>
              </c:extLst>
            </c:dLbl>
            <c:dLbl>
              <c:idx val="1"/>
              <c:layout>
                <c:manualLayout>
                  <c:x val="-2.7814701814715969E-2"/>
                  <c:y val="-6.1848555220532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B3-4107-8C0E-6CAA18092BA9}"/>
                </c:ext>
              </c:extLst>
            </c:dLbl>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GDP growth by sector'!$B$4:$C$4</c:f>
              <c:numCache>
                <c:formatCode>General</c:formatCode>
                <c:ptCount val="2"/>
                <c:pt idx="0">
                  <c:v>2023</c:v>
                </c:pt>
                <c:pt idx="1">
                  <c:v>2024</c:v>
                </c:pt>
              </c:numCache>
            </c:numRef>
          </c:cat>
          <c:val>
            <c:numRef>
              <c:f>'Chart- GDP growth by sector'!$B$9:$C$9</c:f>
              <c:numCache>
                <c:formatCode>0.0</c:formatCode>
                <c:ptCount val="2"/>
                <c:pt idx="0">
                  <c:v>4.5999999999999996</c:v>
                </c:pt>
                <c:pt idx="1">
                  <c:v>6.7</c:v>
                </c:pt>
              </c:numCache>
            </c:numRef>
          </c:val>
          <c:smooth val="0"/>
          <c:extLst>
            <c:ext xmlns:c16="http://schemas.microsoft.com/office/drawing/2014/chart" uri="{C3380CC4-5D6E-409C-BE32-E72D297353CC}">
              <c16:uniqueId val="{00000007-71B3-4107-8C0E-6CAA18092BA9}"/>
            </c:ext>
          </c:extLst>
        </c:ser>
        <c:dLbls>
          <c:showLegendKey val="0"/>
          <c:showVal val="0"/>
          <c:showCatName val="0"/>
          <c:showSerName val="0"/>
          <c:showPercent val="0"/>
          <c:showBubbleSize val="0"/>
        </c:dLbls>
        <c:marker val="1"/>
        <c:smooth val="0"/>
        <c:axId val="230875840"/>
        <c:axId val="230877016"/>
      </c:lineChart>
      <c:catAx>
        <c:axId val="230878192"/>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30870352"/>
        <c:crosses val="autoZero"/>
        <c:auto val="1"/>
        <c:lblAlgn val="ctr"/>
        <c:lblOffset val="100"/>
        <c:noMultiLvlLbl val="0"/>
      </c:catAx>
      <c:valAx>
        <c:axId val="230870352"/>
        <c:scaling>
          <c:orientation val="minMax"/>
          <c:max val="12"/>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sz="1200"/>
                  <a:t>Percent</a:t>
                </a:r>
              </a:p>
            </c:rich>
          </c:tx>
          <c:layout>
            <c:manualLayout>
              <c:xMode val="edge"/>
              <c:yMode val="edge"/>
              <c:x val="8.3152376526219388E-3"/>
              <c:y val="0.3738470357914597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30878192"/>
        <c:crosses val="autoZero"/>
        <c:crossBetween val="between"/>
        <c:majorUnit val="3"/>
      </c:valAx>
      <c:valAx>
        <c:axId val="230877016"/>
        <c:scaling>
          <c:orientation val="minMax"/>
          <c:max val="10"/>
          <c:min val="-25"/>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sz="1200"/>
                  <a:t>Percent</a:t>
                </a:r>
              </a:p>
            </c:rich>
          </c:tx>
          <c:layout>
            <c:manualLayout>
              <c:xMode val="edge"/>
              <c:yMode val="edge"/>
              <c:x val="0.94350056019043693"/>
              <c:y val="0.3677394039997717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30875840"/>
        <c:crosses val="max"/>
        <c:crossBetween val="between"/>
      </c:valAx>
      <c:catAx>
        <c:axId val="230875840"/>
        <c:scaling>
          <c:orientation val="minMax"/>
        </c:scaling>
        <c:delete val="1"/>
        <c:axPos val="b"/>
        <c:numFmt formatCode="General" sourceLinked="1"/>
        <c:majorTickMark val="out"/>
        <c:minorTickMark val="none"/>
        <c:tickLblPos val="nextTo"/>
        <c:crossAx val="230877016"/>
        <c:crosses val="autoZero"/>
        <c:auto val="1"/>
        <c:lblAlgn val="ctr"/>
        <c:lblOffset val="100"/>
        <c:noMultiLvlLbl val="0"/>
      </c:catAx>
      <c:spPr>
        <a:noFill/>
        <a:ln>
          <a:noFill/>
        </a:ln>
        <a:effectLst/>
      </c:spPr>
    </c:plotArea>
    <c:legend>
      <c:legendPos val="b"/>
      <c:layout>
        <c:manualLayout>
          <c:xMode val="edge"/>
          <c:yMode val="edge"/>
          <c:x val="5.1955353229819458E-2"/>
          <c:y val="0.90544302071404814"/>
          <c:w val="0.9"/>
          <c:h val="7.45501195924256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solidFill>
            <a:sysClr val="windowText" lastClr="000000"/>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Real GDP per capita</c:v>
                </c:pt>
              </c:strCache>
            </c:strRef>
          </c:tx>
          <c:spPr>
            <a:solidFill>
              <a:schemeClr val="accent1"/>
            </a:solidFill>
            <a:ln>
              <a:noFill/>
            </a:ln>
            <a:effectLst/>
          </c:spPr>
          <c:invertIfNegative val="0"/>
          <c:cat>
            <c:numRef>
              <c:f>Sheet1!$A$2:$A$17</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Sheet1!$B$2:$B$17</c:f>
              <c:numCache>
                <c:formatCode>_-* #,##0.0_-;\-* #,##0.0_-;_-* "-"??_-;_-@_-</c:formatCode>
                <c:ptCount val="16"/>
                <c:pt idx="0">
                  <c:v>11869.755532095058</c:v>
                </c:pt>
                <c:pt idx="1">
                  <c:v>11742.176072042721</c:v>
                </c:pt>
                <c:pt idx="2" formatCode="General">
                  <c:v>11573.578401439128</c:v>
                </c:pt>
                <c:pt idx="3" formatCode="General">
                  <c:v>11790.475973125311</c:v>
                </c:pt>
                <c:pt idx="4" formatCode="General">
                  <c:v>12040.22428658747</c:v>
                </c:pt>
                <c:pt idx="5" formatCode="General">
                  <c:v>12249.540340769294</c:v>
                </c:pt>
                <c:pt idx="6" formatCode="General">
                  <c:v>12377.373781531203</c:v>
                </c:pt>
                <c:pt idx="7" formatCode="General">
                  <c:v>12126.42886722535</c:v>
                </c:pt>
                <c:pt idx="8" formatCode="General">
                  <c:v>11674.042440629337</c:v>
                </c:pt>
                <c:pt idx="9" formatCode="General">
                  <c:v>11564.865082229246</c:v>
                </c:pt>
                <c:pt idx="10" formatCode="General">
                  <c:v>11823.11227507392</c:v>
                </c:pt>
                <c:pt idx="11" formatCode="General">
                  <c:v>9999.9708791749399</c:v>
                </c:pt>
                <c:pt idx="12" formatCode="General">
                  <c:v>11597.447466896552</c:v>
                </c:pt>
                <c:pt idx="13" formatCode="General">
                  <c:v>12664.638449904927</c:v>
                </c:pt>
                <c:pt idx="14" formatCode="General">
                  <c:v>13029.010534441044</c:v>
                </c:pt>
                <c:pt idx="15" formatCode="General">
                  <c:v>13679.145409724755</c:v>
                </c:pt>
              </c:numCache>
            </c:numRef>
          </c:val>
          <c:extLst>
            <c:ext xmlns:c16="http://schemas.microsoft.com/office/drawing/2014/chart" uri="{C3380CC4-5D6E-409C-BE32-E72D297353CC}">
              <c16:uniqueId val="{00000000-DB52-A04E-BE89-FBA5E571CD81}"/>
            </c:ext>
          </c:extLst>
        </c:ser>
        <c:ser>
          <c:idx val="1"/>
          <c:order val="1"/>
          <c:tx>
            <c:strRef>
              <c:f>Sheet1!$C$1</c:f>
              <c:strCache>
                <c:ptCount val="1"/>
                <c:pt idx="0">
                  <c:v>Nominal GDP per capita</c:v>
                </c:pt>
              </c:strCache>
            </c:strRef>
          </c:tx>
          <c:spPr>
            <a:solidFill>
              <a:schemeClr val="accent2"/>
            </a:solidFill>
            <a:ln>
              <a:noFill/>
            </a:ln>
            <a:effectLst/>
          </c:spPr>
          <c:invertIfNegative val="0"/>
          <c:cat>
            <c:numRef>
              <c:f>Sheet1!$A$2:$A$17</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Sheet1!$C$2:$C$17</c:f>
              <c:numCache>
                <c:formatCode>_-* #,##0.0_-;\-* #,##0.0_-;_-* "-"??_-;_-@_-</c:formatCode>
                <c:ptCount val="16"/>
                <c:pt idx="0">
                  <c:v>10674.259159977932</c:v>
                </c:pt>
                <c:pt idx="1">
                  <c:v>10787.474229215384</c:v>
                </c:pt>
                <c:pt idx="2" formatCode="General">
                  <c:v>11147.937978482894</c:v>
                </c:pt>
                <c:pt idx="3" formatCode="General">
                  <c:v>11441.013763894091</c:v>
                </c:pt>
                <c:pt idx="4" formatCode="General">
                  <c:v>11907.752431094688</c:v>
                </c:pt>
                <c:pt idx="5" formatCode="General">
                  <c:v>12249.540340769294</c:v>
                </c:pt>
                <c:pt idx="6" formatCode="General">
                  <c:v>12382.444233024551</c:v>
                </c:pt>
                <c:pt idx="7" formatCode="General">
                  <c:v>12387.630038474228</c:v>
                </c:pt>
                <c:pt idx="8" formatCode="General">
                  <c:v>12286.234265414936</c:v>
                </c:pt>
                <c:pt idx="9" formatCode="General">
                  <c:v>12186.746587860402</c:v>
                </c:pt>
                <c:pt idx="10" formatCode="General">
                  <c:v>12444.533190049386</c:v>
                </c:pt>
                <c:pt idx="11" formatCode="General">
                  <c:v>10459.75812732829</c:v>
                </c:pt>
                <c:pt idx="12" formatCode="General">
                  <c:v>12184.532150667646</c:v>
                </c:pt>
                <c:pt idx="13" formatCode="General">
                  <c:v>14288.085850266409</c:v>
                </c:pt>
                <c:pt idx="14" formatCode="General">
                  <c:v>15296.561018879023</c:v>
                </c:pt>
                <c:pt idx="15" formatCode="General">
                  <c:v>16702.238222048411</c:v>
                </c:pt>
              </c:numCache>
            </c:numRef>
          </c:val>
          <c:extLst>
            <c:ext xmlns:c16="http://schemas.microsoft.com/office/drawing/2014/chart" uri="{C3380CC4-5D6E-409C-BE32-E72D297353CC}">
              <c16:uniqueId val="{00000001-DB52-A04E-BE89-FBA5E571CD81}"/>
            </c:ext>
          </c:extLst>
        </c:ser>
        <c:dLbls>
          <c:showLegendKey val="0"/>
          <c:showVal val="0"/>
          <c:showCatName val="0"/>
          <c:showSerName val="0"/>
          <c:showPercent val="0"/>
          <c:showBubbleSize val="0"/>
        </c:dLbls>
        <c:gapWidth val="150"/>
        <c:axId val="509515704"/>
        <c:axId val="509514064"/>
      </c:barChart>
      <c:catAx>
        <c:axId val="50951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09514064"/>
        <c:crosses val="autoZero"/>
        <c:auto val="1"/>
        <c:lblAlgn val="ctr"/>
        <c:lblOffset val="100"/>
        <c:noMultiLvlLbl val="0"/>
      </c:catAx>
      <c:valAx>
        <c:axId val="509514064"/>
        <c:scaling>
          <c:orientation val="minMax"/>
          <c:max val="18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0" dirty="0">
                    <a:solidFill>
                      <a:schemeClr val="tx1"/>
                    </a:solidFill>
                  </a:rPr>
                  <a:t>Belize Dollars</a:t>
                </a:r>
              </a:p>
            </c:rich>
          </c:tx>
          <c:layout>
            <c:manualLayout>
              <c:xMode val="edge"/>
              <c:yMode val="edge"/>
              <c:x val="1.0962685854430323E-2"/>
              <c:y val="0.2981685323277787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9515704"/>
        <c:crosses val="autoZero"/>
        <c:crossBetween val="between"/>
      </c:valAx>
      <c:spPr>
        <a:noFill/>
        <a:ln>
          <a:noFill/>
        </a:ln>
        <a:effectLst/>
      </c:spPr>
    </c:plotArea>
    <c:legend>
      <c:legendPos val="b"/>
      <c:layout>
        <c:manualLayout>
          <c:xMode val="edge"/>
          <c:yMode val="edge"/>
          <c:x val="0.16404006220525932"/>
          <c:y val="0.9279614206306267"/>
          <c:w val="0.6719198755894813"/>
          <c:h val="6.542217480176183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1917767391956"/>
          <c:y val="5.4805752835654559E-2"/>
          <c:w val="0.76771981627296593"/>
          <c:h val="0.62491622688412374"/>
        </c:manualLayout>
      </c:layout>
      <c:barChart>
        <c:barDir val="col"/>
        <c:grouping val="stacked"/>
        <c:varyColors val="0"/>
        <c:ser>
          <c:idx val="0"/>
          <c:order val="0"/>
          <c:tx>
            <c:strRef>
              <c:f>'Chart 1.1(Tax Rev)'!$A$60</c:f>
              <c:strCache>
                <c:ptCount val="1"/>
                <c:pt idx="0">
                  <c:v>Tax Revenue</c:v>
                </c:pt>
              </c:strCache>
            </c:strRef>
          </c:tx>
          <c:spPr>
            <a:solidFill>
              <a:srgbClr val="C00000"/>
            </a:solidFill>
            <a:ln>
              <a:noFill/>
            </a:ln>
            <a:effectLst/>
          </c:spPr>
          <c:invertIfNegative val="0"/>
          <c:dLbls>
            <c:dLbl>
              <c:idx val="1"/>
              <c:layout>
                <c:manualLayout>
                  <c:x val="0"/>
                  <c:y val="3.7558674338494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40-4674-8E62-164CF851B6B8}"/>
                </c:ext>
              </c:extLst>
            </c:dLbl>
            <c:dLbl>
              <c:idx val="2"/>
              <c:layout>
                <c:manualLayout>
                  <c:x val="-3.02935735423061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40-4674-8E62-164CF851B6B8}"/>
                </c:ext>
              </c:extLst>
            </c:dLbl>
            <c:dLbl>
              <c:idx val="3"/>
              <c:layout>
                <c:manualLayout>
                  <c:x val="-5.3755778147993602E-3"/>
                  <c:y val="-1.0819285989176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40-4674-8E62-164CF851B6B8}"/>
                </c:ext>
              </c:extLst>
            </c:dLbl>
            <c:dLbl>
              <c:idx val="4"/>
              <c:layout>
                <c:manualLayout>
                  <c:x val="-2.6195164702614679E-3"/>
                  <c:y val="-3.7560218573206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40-4674-8E62-164CF851B6B8}"/>
                </c:ext>
              </c:extLst>
            </c:dLbl>
            <c:spPr>
              <a:noFill/>
              <a:ln>
                <a:noFill/>
              </a:ln>
              <a:effectLst/>
            </c:spPr>
            <c:txPr>
              <a:bodyPr rot="0" spcFirstLastPara="1" vertOverflow="ellipsis" vert="horz" wrap="square" anchor="ctr" anchorCtr="1"/>
              <a:lstStyle/>
              <a:p>
                <a:pPr algn="ctr">
                  <a:defRPr sz="11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1.1(Tax Rev)'!$C$58:$G$58</c:f>
              <c:strCache>
                <c:ptCount val="5"/>
                <c:pt idx="0">
                  <c:v>Apr-Jun 2020</c:v>
                </c:pt>
                <c:pt idx="1">
                  <c:v>Apr-Jun 2021</c:v>
                </c:pt>
                <c:pt idx="2">
                  <c:v>Apr-Jun 2022</c:v>
                </c:pt>
                <c:pt idx="3">
                  <c:v>Apr-Jun 2023</c:v>
                </c:pt>
                <c:pt idx="4">
                  <c:v>Apr-Jun 2024</c:v>
                </c:pt>
              </c:strCache>
            </c:strRef>
          </c:cat>
          <c:val>
            <c:numRef>
              <c:f>'Chart 1.1(Tax Rev)'!$C$60:$G$60</c:f>
              <c:numCache>
                <c:formatCode>_(* #,##0_);_(* \(#,##0\);_(* "-"??_);_(@_)</c:formatCode>
                <c:ptCount val="5"/>
                <c:pt idx="0">
                  <c:v>178.50658454000001</c:v>
                </c:pt>
                <c:pt idx="1">
                  <c:v>259.33719050000002</c:v>
                </c:pt>
                <c:pt idx="2">
                  <c:v>311.33463156999994</c:v>
                </c:pt>
                <c:pt idx="3">
                  <c:v>337.51048650000001</c:v>
                </c:pt>
                <c:pt idx="4" formatCode="0">
                  <c:v>410.32960830000002</c:v>
                </c:pt>
              </c:numCache>
            </c:numRef>
          </c:val>
          <c:extLst>
            <c:ext xmlns:c16="http://schemas.microsoft.com/office/drawing/2014/chart" uri="{C3380CC4-5D6E-409C-BE32-E72D297353CC}">
              <c16:uniqueId val="{00000004-C840-4674-8E62-164CF851B6B8}"/>
            </c:ext>
          </c:extLst>
        </c:ser>
        <c:ser>
          <c:idx val="1"/>
          <c:order val="1"/>
          <c:tx>
            <c:strRef>
              <c:f>'Chart 1.1(Tax Rev)'!$A$61</c:f>
              <c:strCache>
                <c:ptCount val="1"/>
                <c:pt idx="0">
                  <c:v>Non-Tax Revenue</c:v>
                </c:pt>
              </c:strCache>
            </c:strRef>
          </c:tx>
          <c:spPr>
            <a:solidFill>
              <a:srgbClr val="006EA0"/>
            </a:solidFill>
            <a:ln>
              <a:noFill/>
            </a:ln>
            <a:effectLst/>
          </c:spPr>
          <c:invertIfNegative val="0"/>
          <c:dLbls>
            <c:dLbl>
              <c:idx val="1"/>
              <c:layout>
                <c:manualLayout>
                  <c:x val="4.96586165617742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40-4674-8E62-164CF851B6B8}"/>
                </c:ext>
              </c:extLst>
            </c:dLbl>
            <c:dLbl>
              <c:idx val="2"/>
              <c:layout>
                <c:manualLayout>
                  <c:x val="2.48293082808862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40-4674-8E62-164CF851B6B8}"/>
                </c:ext>
              </c:extLst>
            </c:dLbl>
            <c:dLbl>
              <c:idx val="4"/>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C840-4674-8E62-164CF851B6B8}"/>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1.1(Tax Rev)'!$C$58:$G$58</c:f>
              <c:strCache>
                <c:ptCount val="5"/>
                <c:pt idx="0">
                  <c:v>Apr-Jun 2020</c:v>
                </c:pt>
                <c:pt idx="1">
                  <c:v>Apr-Jun 2021</c:v>
                </c:pt>
                <c:pt idx="2">
                  <c:v>Apr-Jun 2022</c:v>
                </c:pt>
                <c:pt idx="3">
                  <c:v>Apr-Jun 2023</c:v>
                </c:pt>
                <c:pt idx="4">
                  <c:v>Apr-Jun 2024</c:v>
                </c:pt>
              </c:strCache>
            </c:strRef>
          </c:cat>
          <c:val>
            <c:numRef>
              <c:f>'Chart 1.1(Tax Rev)'!$C$61:$G$61</c:f>
              <c:numCache>
                <c:formatCode>_(* #,##0_);_(* \(#,##0\);_(* "-"??_);_(@_)</c:formatCode>
                <c:ptCount val="5"/>
                <c:pt idx="0">
                  <c:v>17.157784070000002</c:v>
                </c:pt>
                <c:pt idx="1">
                  <c:v>16.348614869999999</c:v>
                </c:pt>
                <c:pt idx="2">
                  <c:v>27.502789830000001</c:v>
                </c:pt>
                <c:pt idx="3">
                  <c:v>22.716318059999999</c:v>
                </c:pt>
                <c:pt idx="4" formatCode="0">
                  <c:v>43.31614484</c:v>
                </c:pt>
              </c:numCache>
            </c:numRef>
          </c:val>
          <c:extLst>
            <c:ext xmlns:c16="http://schemas.microsoft.com/office/drawing/2014/chart" uri="{C3380CC4-5D6E-409C-BE32-E72D297353CC}">
              <c16:uniqueId val="{00000007-C840-4674-8E62-164CF851B6B8}"/>
            </c:ext>
          </c:extLst>
        </c:ser>
        <c:ser>
          <c:idx val="2"/>
          <c:order val="2"/>
          <c:tx>
            <c:strRef>
              <c:f>'Chart 1.1(Tax Rev)'!$A$62</c:f>
              <c:strCache>
                <c:ptCount val="1"/>
                <c:pt idx="0">
                  <c:v>Capital Revenue &amp; Grants</c:v>
                </c:pt>
              </c:strCache>
            </c:strRef>
          </c:tx>
          <c:spPr>
            <a:solidFill>
              <a:schemeClr val="bg1">
                <a:lumMod val="50000"/>
              </a:schemeClr>
            </a:solidFill>
            <a:ln>
              <a:noFill/>
            </a:ln>
            <a:effectLst/>
          </c:spPr>
          <c:invertIfNegative val="0"/>
          <c:dLbls>
            <c:dLbl>
              <c:idx val="0"/>
              <c:layout>
                <c:manualLayout>
                  <c:x val="2.4509803921568627E-3"/>
                  <c:y val="-3.51664529469660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40-4674-8E62-164CF851B6B8}"/>
                </c:ext>
              </c:extLst>
            </c:dLbl>
            <c:dLbl>
              <c:idx val="1"/>
              <c:layout>
                <c:manualLayout>
                  <c:x val="4.9019607843136352E-3"/>
                  <c:y val="-3.32610156338721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40-4674-8E62-164CF851B6B8}"/>
                </c:ext>
              </c:extLst>
            </c:dLbl>
            <c:dLbl>
              <c:idx val="2"/>
              <c:layout>
                <c:manualLayout>
                  <c:x val="0"/>
                  <c:y val="-2.77401862437067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40-4674-8E62-164CF851B6B8}"/>
                </c:ext>
              </c:extLst>
            </c:dLbl>
            <c:dLbl>
              <c:idx val="3"/>
              <c:layout>
                <c:manualLayout>
                  <c:x val="4.9658616561774243E-3"/>
                  <c:y val="-3.14703245069462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40-4674-8E62-164CF851B6B8}"/>
                </c:ext>
              </c:extLst>
            </c:dLbl>
            <c:dLbl>
              <c:idx val="4"/>
              <c:layout>
                <c:manualLayout>
                  <c:x val="2.4829308280887121E-3"/>
                  <c:y val="-3.15685093878941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40-4674-8E62-164CF851B6B8}"/>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1.1(Tax Rev)'!$C$58:$G$58</c:f>
              <c:strCache>
                <c:ptCount val="5"/>
                <c:pt idx="0">
                  <c:v>Apr-Jun 2020</c:v>
                </c:pt>
                <c:pt idx="1">
                  <c:v>Apr-Jun 2021</c:v>
                </c:pt>
                <c:pt idx="2">
                  <c:v>Apr-Jun 2022</c:v>
                </c:pt>
                <c:pt idx="3">
                  <c:v>Apr-Jun 2023</c:v>
                </c:pt>
                <c:pt idx="4">
                  <c:v>Apr-Jun 2024</c:v>
                </c:pt>
              </c:strCache>
            </c:strRef>
          </c:cat>
          <c:val>
            <c:numRef>
              <c:f>'Chart 1.1(Tax Rev)'!$C$62:$G$62</c:f>
              <c:numCache>
                <c:formatCode>_(* #,##0_);_(* \(#,##0\);_(* "-"??_);_(@_)</c:formatCode>
                <c:ptCount val="5"/>
                <c:pt idx="0">
                  <c:v>13.709935170000001</c:v>
                </c:pt>
                <c:pt idx="1">
                  <c:v>4.9111500400000008</c:v>
                </c:pt>
                <c:pt idx="2">
                  <c:v>4.5801963400000005</c:v>
                </c:pt>
                <c:pt idx="3">
                  <c:v>4.6178529099999999</c:v>
                </c:pt>
                <c:pt idx="4" formatCode="0">
                  <c:v>4.4734657699999998</c:v>
                </c:pt>
              </c:numCache>
            </c:numRef>
          </c:val>
          <c:extLst>
            <c:ext xmlns:c16="http://schemas.microsoft.com/office/drawing/2014/chart" uri="{C3380CC4-5D6E-409C-BE32-E72D297353CC}">
              <c16:uniqueId val="{0000000D-C840-4674-8E62-164CF851B6B8}"/>
            </c:ext>
          </c:extLst>
        </c:ser>
        <c:dLbls>
          <c:showLegendKey val="0"/>
          <c:showVal val="1"/>
          <c:showCatName val="0"/>
          <c:showSerName val="0"/>
          <c:showPercent val="0"/>
          <c:showBubbleSize val="0"/>
        </c:dLbls>
        <c:gapWidth val="71"/>
        <c:overlap val="100"/>
        <c:axId val="805654496"/>
        <c:axId val="805648616"/>
      </c:barChart>
      <c:catAx>
        <c:axId val="805654496"/>
        <c:scaling>
          <c:orientation val="minMax"/>
        </c:scaling>
        <c:delete val="0"/>
        <c:axPos val="b"/>
        <c:numFmt formatCode="General" sourceLinked="1"/>
        <c:majorTickMark val="out"/>
        <c:minorTickMark val="none"/>
        <c:tickLblPos val="nextTo"/>
        <c:spPr>
          <a:noFill/>
          <a:ln w="12700" cap="flat" cmpd="sng" algn="ctr">
            <a:solidFill>
              <a:sysClr val="windowText" lastClr="000000"/>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crossAx val="805648616"/>
        <c:crosses val="autoZero"/>
        <c:auto val="1"/>
        <c:lblAlgn val="ctr"/>
        <c:lblOffset val="100"/>
        <c:tickLblSkip val="1"/>
        <c:tickMarkSkip val="1"/>
        <c:noMultiLvlLbl val="0"/>
      </c:catAx>
      <c:valAx>
        <c:axId val="805648616"/>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r>
                  <a:rPr lang="en-BZ"/>
                  <a:t>$ Millions</a:t>
                </a:r>
              </a:p>
            </c:rich>
          </c:tx>
          <c:layout>
            <c:manualLayout>
              <c:xMode val="edge"/>
              <c:yMode val="edge"/>
              <c:x val="1.6656385045546205E-2"/>
              <c:y val="0.2870582863307717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0" sourceLinked="0"/>
        <c:majorTickMark val="out"/>
        <c:minorTickMark val="none"/>
        <c:tickLblPos val="nextTo"/>
        <c:spPr>
          <a:noFill/>
          <a:ln w="12700">
            <a:solidFill>
              <a:sysClr val="windowText" lastClr="000000"/>
            </a:solidFill>
          </a:ln>
          <a:effectLst/>
        </c:spPr>
        <c:txPr>
          <a:bodyPr rot="0" spcFirstLastPara="1" vertOverflow="ellipsis"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crossAx val="805654496"/>
        <c:crosses val="autoZero"/>
        <c:crossBetween val="between"/>
      </c:valAx>
      <c:spPr>
        <a:noFill/>
        <a:ln>
          <a:noFill/>
        </a:ln>
        <a:effectLst/>
      </c:spPr>
    </c:plotArea>
    <c:legend>
      <c:legendPos val="b"/>
      <c:layout>
        <c:manualLayout>
          <c:xMode val="edge"/>
          <c:yMode val="edge"/>
          <c:x val="1.4624620233476082E-2"/>
          <c:y val="0.87142915401874566"/>
          <c:w val="0.98241827685189154"/>
          <c:h val="0.1102373003204400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Gill Sans MT" panose="020B0502020104020203"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70006040487301"/>
          <c:y val="6.2964610703444238E-2"/>
          <c:w val="0.79417459538269863"/>
          <c:h val="0.64235831803384202"/>
        </c:manualLayout>
      </c:layout>
      <c:barChart>
        <c:barDir val="col"/>
        <c:grouping val="stacked"/>
        <c:varyColors val="0"/>
        <c:ser>
          <c:idx val="0"/>
          <c:order val="0"/>
          <c:tx>
            <c:strRef>
              <c:f>'Chart 1.2'!$A$60</c:f>
              <c:strCache>
                <c:ptCount val="1"/>
                <c:pt idx="0">
                  <c:v>Current Expenditure</c:v>
                </c:pt>
              </c:strCache>
            </c:strRef>
          </c:tx>
          <c:spPr>
            <a:solidFill>
              <a:srgbClr val="006EA0"/>
            </a:solidFill>
            <a:ln>
              <a:noFill/>
            </a:ln>
            <a:effectLst/>
          </c:spPr>
          <c:invertIfNegative val="0"/>
          <c:dLbls>
            <c:dLbl>
              <c:idx val="0"/>
              <c:layout>
                <c:manualLayout>
                  <c:x val="0"/>
                  <c:y val="2.7229398030192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34-4580-A22A-B486B7D356FE}"/>
                </c:ext>
              </c:extLst>
            </c:dLbl>
            <c:dLbl>
              <c:idx val="1"/>
              <c:layout>
                <c:manualLayout>
                  <c:x val="0"/>
                  <c:y val="2.7229398030192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34-4580-A22A-B486B7D356FE}"/>
                </c:ext>
              </c:extLst>
            </c:dLbl>
            <c:dLbl>
              <c:idx val="2"/>
              <c:layout>
                <c:manualLayout>
                  <c:x val="0"/>
                  <c:y val="-4.5382330050320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34-4580-A22A-B486B7D356FE}"/>
                </c:ext>
              </c:extLst>
            </c:dLbl>
            <c:dLbl>
              <c:idx val="3"/>
              <c:layout>
                <c:manualLayout>
                  <c:x val="0"/>
                  <c:y val="-1.3614699015096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34-4580-A22A-B486B7D356FE}"/>
                </c:ext>
              </c:extLst>
            </c:dLbl>
            <c:dLbl>
              <c:idx val="4"/>
              <c:layout>
                <c:manualLayout>
                  <c:x val="0"/>
                  <c:y val="-3.1767631035224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34-4580-A22A-B486B7D356FE}"/>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1.2'!$B$58:$F$58</c:f>
              <c:strCache>
                <c:ptCount val="5"/>
                <c:pt idx="0">
                  <c:v>Apr-Jun 2020</c:v>
                </c:pt>
                <c:pt idx="1">
                  <c:v>Apr-Jun 2021</c:v>
                </c:pt>
                <c:pt idx="2">
                  <c:v>Apr-Jun 2022</c:v>
                </c:pt>
                <c:pt idx="3">
                  <c:v>Apr-Jun 2023</c:v>
                </c:pt>
                <c:pt idx="4">
                  <c:v>Apr-Jun 2024</c:v>
                </c:pt>
              </c:strCache>
            </c:strRef>
          </c:cat>
          <c:val>
            <c:numRef>
              <c:f>'Chart 1.2'!$B$60:$F$60</c:f>
              <c:numCache>
                <c:formatCode>_(* #,##0_);_(* \(#,##0\);_(* "-"??_);_(@_)</c:formatCode>
                <c:ptCount val="5"/>
                <c:pt idx="0">
                  <c:v>233.75799982000004</c:v>
                </c:pt>
                <c:pt idx="1">
                  <c:v>222.37640683000001</c:v>
                </c:pt>
                <c:pt idx="2">
                  <c:v>248.64386623000001</c:v>
                </c:pt>
                <c:pt idx="3">
                  <c:v>292.56440611000005</c:v>
                </c:pt>
                <c:pt idx="4" formatCode="0">
                  <c:v>298.496037</c:v>
                </c:pt>
              </c:numCache>
            </c:numRef>
          </c:val>
          <c:extLst>
            <c:ext xmlns:c16="http://schemas.microsoft.com/office/drawing/2014/chart" uri="{C3380CC4-5D6E-409C-BE32-E72D297353CC}">
              <c16:uniqueId val="{00000005-3034-4580-A22A-B486B7D356FE}"/>
            </c:ext>
          </c:extLst>
        </c:ser>
        <c:ser>
          <c:idx val="1"/>
          <c:order val="1"/>
          <c:tx>
            <c:strRef>
              <c:f>'Chart 1.2'!$A$61</c:f>
              <c:strCache>
                <c:ptCount val="1"/>
                <c:pt idx="0">
                  <c:v>Capital Expenditure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1.2'!$B$58:$F$58</c:f>
              <c:strCache>
                <c:ptCount val="5"/>
                <c:pt idx="0">
                  <c:v>Apr-Jun 2020</c:v>
                </c:pt>
                <c:pt idx="1">
                  <c:v>Apr-Jun 2021</c:v>
                </c:pt>
                <c:pt idx="2">
                  <c:v>Apr-Jun 2022</c:v>
                </c:pt>
                <c:pt idx="3">
                  <c:v>Apr-Jun 2023</c:v>
                </c:pt>
                <c:pt idx="4">
                  <c:v>Apr-Jun 2024</c:v>
                </c:pt>
              </c:strCache>
            </c:strRef>
          </c:cat>
          <c:val>
            <c:numRef>
              <c:f>'Chart 1.2'!$B$61:$F$61</c:f>
              <c:numCache>
                <c:formatCode>_(* #,##0_);_(* \(#,##0\);_(* "-"??_);_(@_)</c:formatCode>
                <c:ptCount val="5"/>
                <c:pt idx="0">
                  <c:v>72.492921760000002</c:v>
                </c:pt>
                <c:pt idx="1">
                  <c:v>43.161664250000001</c:v>
                </c:pt>
                <c:pt idx="2">
                  <c:v>59.837787600000006</c:v>
                </c:pt>
                <c:pt idx="3">
                  <c:v>78.544558260000017</c:v>
                </c:pt>
                <c:pt idx="4" formatCode="0">
                  <c:v>66.722393919999988</c:v>
                </c:pt>
              </c:numCache>
            </c:numRef>
          </c:val>
          <c:extLst>
            <c:ext xmlns:c16="http://schemas.microsoft.com/office/drawing/2014/chart" uri="{C3380CC4-5D6E-409C-BE32-E72D297353CC}">
              <c16:uniqueId val="{00000006-3034-4580-A22A-B486B7D356FE}"/>
            </c:ext>
          </c:extLst>
        </c:ser>
        <c:dLbls>
          <c:showLegendKey val="0"/>
          <c:showVal val="1"/>
          <c:showCatName val="0"/>
          <c:showSerName val="0"/>
          <c:showPercent val="0"/>
          <c:showBubbleSize val="0"/>
        </c:dLbls>
        <c:gapWidth val="69"/>
        <c:overlap val="100"/>
        <c:axId val="805656456"/>
        <c:axId val="805655280"/>
      </c:barChart>
      <c:catAx>
        <c:axId val="8056564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crossAx val="805655280"/>
        <c:crosses val="autoZero"/>
        <c:auto val="1"/>
        <c:lblAlgn val="ctr"/>
        <c:lblOffset val="100"/>
        <c:tickLblSkip val="1"/>
        <c:tickMarkSkip val="1"/>
        <c:noMultiLvlLbl val="0"/>
      </c:catAx>
      <c:valAx>
        <c:axId val="805655280"/>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r>
                  <a:rPr lang="en-BZ"/>
                  <a:t>$ Millions</a:t>
                </a:r>
              </a:p>
            </c:rich>
          </c:tx>
          <c:layout>
            <c:manualLayout>
              <c:xMode val="edge"/>
              <c:yMode val="edge"/>
              <c:x val="7.6697850372754737E-3"/>
              <c:y val="0.3771991047431578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0" spcFirstLastPara="1" vertOverflow="ellipsis"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crossAx val="805656456"/>
        <c:crosses val="autoZero"/>
        <c:crossBetween val="between"/>
      </c:valAx>
      <c:spPr>
        <a:noFill/>
        <a:ln>
          <a:noFill/>
        </a:ln>
        <a:effectLst/>
      </c:spPr>
    </c:plotArea>
    <c:legend>
      <c:legendPos val="b"/>
      <c:layout>
        <c:manualLayout>
          <c:xMode val="edge"/>
          <c:yMode val="edge"/>
          <c:x val="5.1845305040220932E-2"/>
          <c:y val="0.92142627072173089"/>
          <c:w val="0.94353990149392042"/>
          <c:h val="7.700859058560775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Gill Sans MT" panose="020B0502020104020203"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87829951652135"/>
          <c:y val="0.19038302378944477"/>
          <c:w val="0.8351410753789108"/>
          <c:h val="0.63599991221067609"/>
        </c:manualLayout>
      </c:layout>
      <c:barChart>
        <c:barDir val="col"/>
        <c:grouping val="clustered"/>
        <c:varyColors val="0"/>
        <c:ser>
          <c:idx val="0"/>
          <c:order val="0"/>
          <c:tx>
            <c:strRef>
              <c:f>Ratios!$A$7</c:f>
              <c:strCache>
                <c:ptCount val="1"/>
                <c:pt idx="0">
                  <c:v> Primary Balance to GDP</c:v>
                </c:pt>
              </c:strCache>
            </c:strRef>
          </c:tx>
          <c:spPr>
            <a:solidFill>
              <a:schemeClr val="bg1">
                <a:lumMod val="50000"/>
              </a:schemeClr>
            </a:solidFill>
            <a:ln>
              <a:noFill/>
            </a:ln>
            <a:effectLst/>
          </c:spPr>
          <c:invertIfNegative val="0"/>
          <c:dLbls>
            <c:dLbl>
              <c:idx val="0"/>
              <c:layout>
                <c:manualLayout>
                  <c:x val="-1.6980594468225059E-17"/>
                  <c:y val="1.9925866363333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2C-4342-A6F2-31A09B0BA345}"/>
                </c:ext>
              </c:extLst>
            </c:dLbl>
            <c:dLbl>
              <c:idx val="1"/>
              <c:layout>
                <c:manualLayout>
                  <c:x val="-1.0185067526415994E-16"/>
                  <c:y val="1.3888888888888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2C-4342-A6F2-31A09B0BA345}"/>
                </c:ext>
              </c:extLst>
            </c:dLbl>
            <c:dLbl>
              <c:idx val="2"/>
              <c:layout>
                <c:manualLayout>
                  <c:x val="-9.5578336480080671E-17"/>
                  <c:y val="8.3203314505580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2C-4342-A6F2-31A09B0BA345}"/>
                </c:ext>
              </c:extLst>
            </c:dLbl>
            <c:dLbl>
              <c:idx val="3"/>
              <c:layout>
                <c:manualLayout>
                  <c:x val="-9.5578336480080671E-17"/>
                  <c:y val="8.3203314505580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C-4342-A6F2-31A09B0BA345}"/>
                </c:ext>
              </c:extLst>
            </c:dLbl>
            <c:dLbl>
              <c:idx val="4"/>
              <c:layout>
                <c:manualLayout>
                  <c:x val="-1.9115667296016134E-16"/>
                  <c:y val="2.0871256628830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2C-4342-A6F2-31A09B0BA345}"/>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Ratios!$B$6:$F$6</c:f>
              <c:strCache>
                <c:ptCount val="5"/>
                <c:pt idx="0">
                  <c:v>Apr-Jun 2020</c:v>
                </c:pt>
                <c:pt idx="1">
                  <c:v>Apr-Jun 2021</c:v>
                </c:pt>
                <c:pt idx="2">
                  <c:v>Apr-Jun 2022</c:v>
                </c:pt>
                <c:pt idx="3">
                  <c:v>Apr-Jun 2023</c:v>
                </c:pt>
                <c:pt idx="4">
                  <c:v>Apr-Jun 2024</c:v>
                </c:pt>
              </c:strCache>
            </c:strRef>
          </c:cat>
          <c:val>
            <c:numRef>
              <c:f>Ratios!$B$7:$F$7</c:f>
              <c:numCache>
                <c:formatCode>0.0</c:formatCode>
                <c:ptCount val="5"/>
                <c:pt idx="0">
                  <c:v>-1.9381460541226174</c:v>
                </c:pt>
                <c:pt idx="1">
                  <c:v>0.70830253753581174</c:v>
                </c:pt>
                <c:pt idx="2">
                  <c:v>1.1603276658626225</c:v>
                </c:pt>
                <c:pt idx="3">
                  <c:v>0.64112249750158534</c:v>
                </c:pt>
                <c:pt idx="4">
                  <c:v>2.1620629877941289</c:v>
                </c:pt>
              </c:numCache>
            </c:numRef>
          </c:val>
          <c:extLst>
            <c:ext xmlns:c16="http://schemas.microsoft.com/office/drawing/2014/chart" uri="{C3380CC4-5D6E-409C-BE32-E72D297353CC}">
              <c16:uniqueId val="{00000004-832C-4342-A6F2-31A09B0BA345}"/>
            </c:ext>
          </c:extLst>
        </c:ser>
        <c:ser>
          <c:idx val="1"/>
          <c:order val="1"/>
          <c:tx>
            <c:strRef>
              <c:f>Ratios!$A$8</c:f>
              <c:strCache>
                <c:ptCount val="1"/>
                <c:pt idx="0">
                  <c:v> Overall Balance to GDP</c:v>
                </c:pt>
              </c:strCache>
            </c:strRef>
          </c:tx>
          <c:spPr>
            <a:solidFill>
              <a:srgbClr val="C42A2E"/>
            </a:solidFill>
            <a:ln>
              <a:noFill/>
            </a:ln>
            <a:effectLst/>
          </c:spPr>
          <c:invertIfNegative val="0"/>
          <c:dLbls>
            <c:dLbl>
              <c:idx val="1"/>
              <c:layout>
                <c:manualLayout>
                  <c:x val="7.4097995474187786E-3"/>
                  <c:y val="1.9925866363333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2C-4342-A6F2-31A09B0BA345}"/>
                </c:ext>
              </c:extLst>
            </c:dLbl>
            <c:dLbl>
              <c:idx val="2"/>
              <c:layout>
                <c:manualLayout>
                  <c:x val="1.481959909483749E-2"/>
                  <c:y val="2.988879954499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2C-4342-A6F2-31A09B0BA345}"/>
                </c:ext>
              </c:extLst>
            </c:dLbl>
            <c:dLbl>
              <c:idx val="4"/>
              <c:layout>
                <c:manualLayout>
                  <c:x val="2.6067120166138008E-3"/>
                  <c:y val="1.6640662901116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2C-4342-A6F2-31A09B0BA345}"/>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Ratios!$B$6:$F$6</c:f>
              <c:strCache>
                <c:ptCount val="5"/>
                <c:pt idx="0">
                  <c:v>Apr-Jun 2020</c:v>
                </c:pt>
                <c:pt idx="1">
                  <c:v>Apr-Jun 2021</c:v>
                </c:pt>
                <c:pt idx="2">
                  <c:v>Apr-Jun 2022</c:v>
                </c:pt>
                <c:pt idx="3">
                  <c:v>Apr-Jun 2023</c:v>
                </c:pt>
                <c:pt idx="4">
                  <c:v>Apr-Jun 2024</c:v>
                </c:pt>
              </c:strCache>
            </c:strRef>
          </c:cat>
          <c:val>
            <c:numRef>
              <c:f>Ratios!$B$8:$F$8</c:f>
              <c:numCache>
                <c:formatCode>0.0</c:formatCode>
                <c:ptCount val="5"/>
                <c:pt idx="0">
                  <c:v>-2.3654661846096081</c:v>
                </c:pt>
                <c:pt idx="1">
                  <c:v>0.31054686317999247</c:v>
                </c:pt>
                <c:pt idx="2">
                  <c:v>0.61713249259819403</c:v>
                </c:pt>
                <c:pt idx="3">
                  <c:v>-0.10131763942755997</c:v>
                </c:pt>
                <c:pt idx="4">
                  <c:v>1.3554769755955192</c:v>
                </c:pt>
              </c:numCache>
            </c:numRef>
          </c:val>
          <c:extLst>
            <c:ext xmlns:c16="http://schemas.microsoft.com/office/drawing/2014/chart" uri="{C3380CC4-5D6E-409C-BE32-E72D297353CC}">
              <c16:uniqueId val="{00000006-832C-4342-A6F2-31A09B0BA345}"/>
            </c:ext>
          </c:extLst>
        </c:ser>
        <c:dLbls>
          <c:showLegendKey val="0"/>
          <c:showVal val="0"/>
          <c:showCatName val="0"/>
          <c:showSerName val="0"/>
          <c:showPercent val="0"/>
          <c:showBubbleSize val="0"/>
        </c:dLbls>
        <c:gapWidth val="148"/>
        <c:overlap val="-47"/>
        <c:axId val="98595983"/>
        <c:axId val="98581839"/>
      </c:barChart>
      <c:catAx>
        <c:axId val="98595983"/>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ill Sans MT" panose="020B0502020104020203" pitchFamily="34" charset="0"/>
                <a:ea typeface="+mn-ea"/>
                <a:cs typeface="+mn-cs"/>
              </a:defRPr>
            </a:pPr>
            <a:endParaRPr lang="en-US"/>
          </a:p>
        </c:txPr>
        <c:crossAx val="98581839"/>
        <c:crosses val="autoZero"/>
        <c:auto val="1"/>
        <c:lblAlgn val="ctr"/>
        <c:lblOffset val="100"/>
        <c:noMultiLvlLbl val="0"/>
      </c:catAx>
      <c:valAx>
        <c:axId val="98581839"/>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r>
                  <a:rPr lang="en-BZ"/>
                  <a:t>%</a:t>
                </a:r>
              </a:p>
            </c:rich>
          </c:tx>
          <c:layout>
            <c:manualLayout>
              <c:xMode val="edge"/>
              <c:yMode val="edge"/>
              <c:x val="5.0841761915725141E-3"/>
              <c:y val="0.408272372472494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crossAx val="98595983"/>
        <c:crosses val="autoZero"/>
        <c:crossBetween val="between"/>
        <c:majorUnit val="1"/>
      </c:valAx>
      <c:spPr>
        <a:noFill/>
        <a:ln w="0">
          <a:noFill/>
        </a:ln>
        <a:effectLst/>
      </c:spPr>
    </c:plotArea>
    <c:legend>
      <c:legendPos val="b"/>
      <c:layout>
        <c:manualLayout>
          <c:xMode val="edge"/>
          <c:yMode val="edge"/>
          <c:x val="0"/>
          <c:y val="0.8953475916735103"/>
          <c:w val="0.99994369719241538"/>
          <c:h val="9.76964858559346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Gill Sans MT" panose="020B05020201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2693169451381"/>
          <c:y val="2.9028702601885371E-2"/>
          <c:w val="0.67557577397751634"/>
          <c:h val="0.65292753973453066"/>
        </c:manualLayout>
      </c:layout>
      <c:barChart>
        <c:barDir val="col"/>
        <c:grouping val="stacked"/>
        <c:varyColors val="0"/>
        <c:ser>
          <c:idx val="0"/>
          <c:order val="0"/>
          <c:tx>
            <c:strRef>
              <c:f>'Chart 1 and chart 2'!$A$6</c:f>
              <c:strCache>
                <c:ptCount val="1"/>
                <c:pt idx="0">
                  <c:v>Domestic Debt (LHS)</c:v>
                </c:pt>
              </c:strCache>
            </c:strRef>
          </c:tx>
          <c:spPr>
            <a:solidFill>
              <a:srgbClr val="006EA0"/>
            </a:solidFill>
            <a:ln>
              <a:noFill/>
            </a:ln>
            <a:effectLst/>
          </c:spPr>
          <c:invertIfNegative val="0"/>
          <c:cat>
            <c:numRef>
              <c:f>'Chart 1 and chart 2'!$B$5:$L$5</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formatCode="mmm\-yy">
                  <c:v>45444</c:v>
                </c:pt>
              </c:numCache>
            </c:numRef>
          </c:cat>
          <c:val>
            <c:numRef>
              <c:f>'Chart 1 and chart 2'!$B$6:$L$6</c:f>
              <c:numCache>
                <c:formatCode>_-* #,##0_-;\-* #,##0_-;_-* "-"??_-;_-@_-</c:formatCode>
                <c:ptCount val="11"/>
                <c:pt idx="0">
                  <c:v>376.11500000000001</c:v>
                </c:pt>
                <c:pt idx="1">
                  <c:v>494.44499999999999</c:v>
                </c:pt>
                <c:pt idx="2">
                  <c:v>747.78282268999988</c:v>
                </c:pt>
                <c:pt idx="3">
                  <c:v>1026.537121417</c:v>
                </c:pt>
                <c:pt idx="4">
                  <c:v>1045.3485452580001</c:v>
                </c:pt>
                <c:pt idx="5">
                  <c:v>1103.3510000000001</c:v>
                </c:pt>
                <c:pt idx="6">
                  <c:v>1313.2067347709999</c:v>
                </c:pt>
                <c:pt idx="7">
                  <c:v>1315.8056000000001</c:v>
                </c:pt>
                <c:pt idx="8">
                  <c:v>1320.6816999999999</c:v>
                </c:pt>
                <c:pt idx="9">
                  <c:v>1508.3134</c:v>
                </c:pt>
                <c:pt idx="10" formatCode="_-* #,##0.0_-;\-* #,##0.0_-;_-* &quot;-&quot;??_-;_-@_-">
                  <c:v>1490.828</c:v>
                </c:pt>
              </c:numCache>
            </c:numRef>
          </c:val>
          <c:extLst>
            <c:ext xmlns:c16="http://schemas.microsoft.com/office/drawing/2014/chart" uri="{C3380CC4-5D6E-409C-BE32-E72D297353CC}">
              <c16:uniqueId val="{00000000-4D27-46AC-B7E1-FD1DAA11128B}"/>
            </c:ext>
          </c:extLst>
        </c:ser>
        <c:ser>
          <c:idx val="1"/>
          <c:order val="1"/>
          <c:tx>
            <c:strRef>
              <c:f>'Chart 1 and chart 2'!$A$7</c:f>
              <c:strCache>
                <c:ptCount val="1"/>
                <c:pt idx="0">
                  <c:v>External Debt (excl SDRs) (LHS)</c:v>
                </c:pt>
              </c:strCache>
            </c:strRef>
          </c:tx>
          <c:spPr>
            <a:solidFill>
              <a:srgbClr val="C00000"/>
            </a:solidFill>
            <a:ln>
              <a:noFill/>
            </a:ln>
            <a:effectLst/>
          </c:spPr>
          <c:invertIfNegative val="0"/>
          <c:cat>
            <c:numRef>
              <c:f>'Chart 1 and chart 2'!$B$5:$L$5</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formatCode="mmm\-yy">
                  <c:v>45444</c:v>
                </c:pt>
              </c:numCache>
            </c:numRef>
          </c:cat>
          <c:val>
            <c:numRef>
              <c:f>'Chart 1 and chart 2'!$B$7:$L$7</c:f>
              <c:numCache>
                <c:formatCode>_-* #,##0_-;\-* #,##0_-;_-* "-"??_-;_-@_-</c:formatCode>
                <c:ptCount val="11"/>
                <c:pt idx="0">
                  <c:v>2203.9639288269004</c:v>
                </c:pt>
                <c:pt idx="1">
                  <c:v>2310.36402404</c:v>
                </c:pt>
                <c:pt idx="2">
                  <c:v>2360.0440345746802</c:v>
                </c:pt>
                <c:pt idx="3">
                  <c:v>2462.7271732996601</c:v>
                </c:pt>
                <c:pt idx="4">
                  <c:v>2518.8551545999994</c:v>
                </c:pt>
                <c:pt idx="5">
                  <c:v>2593.33493576</c:v>
                </c:pt>
                <c:pt idx="6">
                  <c:v>2855.2946098900006</c:v>
                </c:pt>
                <c:pt idx="7">
                  <c:v>2555.5452705199996</c:v>
                </c:pt>
                <c:pt idx="8">
                  <c:v>2618.8668585600003</c:v>
                </c:pt>
                <c:pt idx="9">
                  <c:v>2741.481990166661</c:v>
                </c:pt>
                <c:pt idx="10" formatCode="_-* #,##0.0_-;\-* #,##0.0_-;_-* &quot;-&quot;??_-;_-@_-">
                  <c:v>2812.7188867599998</c:v>
                </c:pt>
              </c:numCache>
            </c:numRef>
          </c:val>
          <c:extLst>
            <c:ext xmlns:c16="http://schemas.microsoft.com/office/drawing/2014/chart" uri="{C3380CC4-5D6E-409C-BE32-E72D297353CC}">
              <c16:uniqueId val="{00000001-4D27-46AC-B7E1-FD1DAA11128B}"/>
            </c:ext>
          </c:extLst>
        </c:ser>
        <c:dLbls>
          <c:showLegendKey val="0"/>
          <c:showVal val="0"/>
          <c:showCatName val="0"/>
          <c:showSerName val="0"/>
          <c:showPercent val="0"/>
          <c:showBubbleSize val="0"/>
        </c:dLbls>
        <c:gapWidth val="219"/>
        <c:overlap val="100"/>
        <c:axId val="530582272"/>
        <c:axId val="530583520"/>
      </c:barChart>
      <c:lineChart>
        <c:grouping val="standard"/>
        <c:varyColors val="0"/>
        <c:ser>
          <c:idx val="2"/>
          <c:order val="2"/>
          <c:tx>
            <c:strRef>
              <c:f>'Chart 1 and chart 2'!$A$10</c:f>
              <c:strCache>
                <c:ptCount val="1"/>
                <c:pt idx="0">
                  <c:v>Total Public Sector Debt Ratio (RHS)</c:v>
                </c:pt>
              </c:strCache>
            </c:strRef>
          </c:tx>
          <c:spPr>
            <a:ln w="28575" cap="rnd">
              <a:solidFill>
                <a:sysClr val="windowText" lastClr="000000"/>
              </a:solidFill>
              <a:round/>
            </a:ln>
            <a:effectLst/>
          </c:spPr>
          <c:marker>
            <c:symbol val="none"/>
          </c:marker>
          <c:dLbls>
            <c:dLbl>
              <c:idx val="0"/>
              <c:layout>
                <c:manualLayout>
                  <c:x val="-1.0840108401084051E-2"/>
                  <c:y val="-3.8461538461538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27-46AC-B7E1-FD1DAA11128B}"/>
                </c:ext>
              </c:extLst>
            </c:dLbl>
            <c:dLbl>
              <c:idx val="3"/>
              <c:layout>
                <c:manualLayout>
                  <c:x val="-1.3008130081300813E-2"/>
                  <c:y val="-3.8461538461538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27-46AC-B7E1-FD1DAA11128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27-46AC-B7E1-FD1DAA11128B}"/>
                </c:ext>
              </c:extLst>
            </c:dLbl>
            <c:dLbl>
              <c:idx val="9"/>
              <c:layout>
                <c:manualLayout>
                  <c:x val="-2.1332065204223816E-2"/>
                  <c:y val="-2.5759956194284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27-46AC-B7E1-FD1DAA11128B}"/>
                </c:ext>
              </c:extLst>
            </c:dLbl>
            <c:dLbl>
              <c:idx val="10"/>
              <c:layout>
                <c:manualLayout>
                  <c:x val="-1.7983909041222552E-2"/>
                  <c:y val="-1.7107651102688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27-46AC-B7E1-FD1DAA11128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1 and chart 2'!$B$5:$L$5</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formatCode="mmm\-yy">
                  <c:v>45444</c:v>
                </c:pt>
              </c:numCache>
            </c:numRef>
          </c:cat>
          <c:val>
            <c:numRef>
              <c:f>'Chart 1 and chart 2'!$B$10:$L$10</c:f>
              <c:numCache>
                <c:formatCode>_-* #,##0_-;\-* #,##0_-;_-* "-"??_-;_-@_-</c:formatCode>
                <c:ptCount val="11"/>
                <c:pt idx="0">
                  <c:v>60.704151350633197</c:v>
                </c:pt>
                <c:pt idx="1">
                  <c:v>63.899328540431036</c:v>
                </c:pt>
                <c:pt idx="2">
                  <c:v>69.352758491333233</c:v>
                </c:pt>
                <c:pt idx="3">
                  <c:v>76.969128130708796</c:v>
                </c:pt>
                <c:pt idx="4">
                  <c:v>77.726434643079742</c:v>
                </c:pt>
                <c:pt idx="5">
                  <c:v>77.440455606565664</c:v>
                </c:pt>
                <c:pt idx="6">
                  <c:v>101.7835799310417</c:v>
                </c:pt>
                <c:pt idx="7">
                  <c:v>79.835653343458404</c:v>
                </c:pt>
                <c:pt idx="8">
                  <c:v>69.590849931003333</c:v>
                </c:pt>
                <c:pt idx="9">
                  <c:v>68.73533558545968</c:v>
                </c:pt>
                <c:pt idx="10">
                  <c:v>62.704057254719061</c:v>
                </c:pt>
              </c:numCache>
            </c:numRef>
          </c:val>
          <c:smooth val="0"/>
          <c:extLst>
            <c:ext xmlns:c16="http://schemas.microsoft.com/office/drawing/2014/chart" uri="{C3380CC4-5D6E-409C-BE32-E72D297353CC}">
              <c16:uniqueId val="{00000007-4D27-46AC-B7E1-FD1DAA11128B}"/>
            </c:ext>
          </c:extLst>
        </c:ser>
        <c:dLbls>
          <c:showLegendKey val="0"/>
          <c:showVal val="0"/>
          <c:showCatName val="0"/>
          <c:showSerName val="0"/>
          <c:showPercent val="0"/>
          <c:showBubbleSize val="0"/>
        </c:dLbls>
        <c:marker val="1"/>
        <c:smooth val="0"/>
        <c:axId val="666590368"/>
        <c:axId val="666587872"/>
      </c:lineChart>
      <c:catAx>
        <c:axId val="53058227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0583520"/>
        <c:crosses val="autoZero"/>
        <c:auto val="1"/>
        <c:lblAlgn val="ctr"/>
        <c:lblOffset val="100"/>
        <c:noMultiLvlLbl val="0"/>
      </c:catAx>
      <c:valAx>
        <c:axId val="53058352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a:t>$mn</a:t>
                </a:r>
              </a:p>
            </c:rich>
          </c:tx>
          <c:layout>
            <c:manualLayout>
              <c:xMode val="edge"/>
              <c:yMode val="edge"/>
              <c:x val="6.6638463952837781E-3"/>
              <c:y val="0.365684531369062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 #,##0_-;_-* &quot;-&quot;??_-;_-@_-"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30582272"/>
        <c:crosses val="autoZero"/>
        <c:crossBetween val="between"/>
        <c:majorUnit val="1000"/>
      </c:valAx>
      <c:valAx>
        <c:axId val="666587872"/>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BZ">
                    <a:solidFill>
                      <a:schemeClr val="tx1"/>
                    </a:solidFill>
                  </a:rPr>
                  <a:t>% of GDP</a:t>
                </a:r>
              </a:p>
            </c:rich>
          </c:tx>
          <c:layout>
            <c:manualLayout>
              <c:xMode val="edge"/>
              <c:yMode val="edge"/>
              <c:x val="0.95965332295090189"/>
              <c:y val="0.2659229155970168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 #,##0_-;_-* &quot;-&quot;??_-;_-@_-"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66590368"/>
        <c:crosses val="max"/>
        <c:crossBetween val="between"/>
      </c:valAx>
      <c:catAx>
        <c:axId val="666590368"/>
        <c:scaling>
          <c:orientation val="minMax"/>
        </c:scaling>
        <c:delete val="1"/>
        <c:axPos val="b"/>
        <c:numFmt formatCode="General" sourceLinked="1"/>
        <c:majorTickMark val="out"/>
        <c:minorTickMark val="none"/>
        <c:tickLblPos val="nextTo"/>
        <c:crossAx val="666587872"/>
        <c:crosses val="autoZero"/>
        <c:auto val="1"/>
        <c:lblAlgn val="ctr"/>
        <c:lblOffset val="100"/>
        <c:noMultiLvlLbl val="0"/>
      </c:catAx>
      <c:spPr>
        <a:noFill/>
        <a:ln>
          <a:noFill/>
        </a:ln>
        <a:effectLst/>
      </c:spPr>
    </c:plotArea>
    <c:legend>
      <c:legendPos val="b"/>
      <c:layout>
        <c:manualLayout>
          <c:xMode val="edge"/>
          <c:yMode val="edge"/>
          <c:x val="6.6396090732560847E-3"/>
          <c:y val="0.89181625608696036"/>
          <c:w val="0.98455276017327098"/>
          <c:h val="9.20292435970005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90803940063153"/>
          <c:y val="4.4481638193519427E-2"/>
          <c:w val="0.82015840382689897"/>
          <c:h val="0.63942223171218815"/>
        </c:manualLayout>
      </c:layout>
      <c:lineChart>
        <c:grouping val="standard"/>
        <c:varyColors val="0"/>
        <c:ser>
          <c:idx val="0"/>
          <c:order val="0"/>
          <c:tx>
            <c:strRef>
              <c:f>'Chart 1 and chart 2'!$A$35</c:f>
              <c:strCache>
                <c:ptCount val="1"/>
                <c:pt idx="0">
                  <c:v>Total Public Sector Debt (% of GDP)</c:v>
                </c:pt>
              </c:strCache>
            </c:strRef>
          </c:tx>
          <c:spPr>
            <a:ln w="28575" cap="rnd">
              <a:solidFill>
                <a:srgbClr val="C00000"/>
              </a:solidFill>
              <a:round/>
            </a:ln>
            <a:effectLst/>
          </c:spPr>
          <c:marker>
            <c:symbol val="none"/>
          </c:marker>
          <c:dLbls>
            <c:dLbl>
              <c:idx val="0"/>
              <c:layout>
                <c:manualLayout>
                  <c:x val="-5.9604678711730197E-2"/>
                  <c:y val="-3.0844266468401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FE-4A14-977F-A76AD3220D7F}"/>
                </c:ext>
              </c:extLst>
            </c:dLbl>
            <c:dLbl>
              <c:idx val="1"/>
              <c:layout>
                <c:manualLayout>
                  <c:x val="-2.8940219247806476E-2"/>
                  <c:y val="-3.7955415573053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FE-4A14-977F-A76AD3220D7F}"/>
                </c:ext>
              </c:extLst>
            </c:dLbl>
            <c:dLbl>
              <c:idx val="2"/>
              <c:layout>
                <c:manualLayout>
                  <c:x val="-1.1279599327323198E-2"/>
                  <c:y val="-2.7288748906386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FE-4A14-977F-A76AD3220D7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1 and chart 2'!$B$34:$H$34</c:f>
              <c:numCache>
                <c:formatCode>General</c:formatCode>
                <c:ptCount val="7"/>
                <c:pt idx="0">
                  <c:v>2019</c:v>
                </c:pt>
                <c:pt idx="1">
                  <c:v>2020</c:v>
                </c:pt>
                <c:pt idx="2">
                  <c:v>2021</c:v>
                </c:pt>
                <c:pt idx="3">
                  <c:v>2022</c:v>
                </c:pt>
                <c:pt idx="4">
                  <c:v>2023</c:v>
                </c:pt>
                <c:pt idx="5">
                  <c:v>2024</c:v>
                </c:pt>
                <c:pt idx="6">
                  <c:v>2025</c:v>
                </c:pt>
              </c:numCache>
            </c:numRef>
          </c:cat>
          <c:val>
            <c:numRef>
              <c:f>'Chart 1 and chart 2'!$B$35:$H$35</c:f>
              <c:numCache>
                <c:formatCode>0.0</c:formatCode>
                <c:ptCount val="7"/>
                <c:pt idx="0">
                  <c:v>78.495042531150801</c:v>
                </c:pt>
                <c:pt idx="1">
                  <c:v>101.7835799310417</c:v>
                </c:pt>
                <c:pt idx="2">
                  <c:v>79.835653343458404</c:v>
                </c:pt>
                <c:pt idx="3">
                  <c:v>69.590849931003333</c:v>
                </c:pt>
                <c:pt idx="4">
                  <c:v>68.735335585459694</c:v>
                </c:pt>
                <c:pt idx="5">
                  <c:v>63.167651112382075</c:v>
                </c:pt>
                <c:pt idx="6">
                  <c:v>60.979945709226755</c:v>
                </c:pt>
              </c:numCache>
            </c:numRef>
          </c:val>
          <c:smooth val="0"/>
          <c:extLst>
            <c:ext xmlns:c16="http://schemas.microsoft.com/office/drawing/2014/chart" uri="{C3380CC4-5D6E-409C-BE32-E72D297353CC}">
              <c16:uniqueId val="{00000003-3AFE-4A14-977F-A76AD3220D7F}"/>
            </c:ext>
          </c:extLst>
        </c:ser>
        <c:ser>
          <c:idx val="1"/>
          <c:order val="1"/>
          <c:tx>
            <c:strRef>
              <c:f>'Chart 1 and chart 2'!$A$36</c:f>
              <c:strCache>
                <c:ptCount val="1"/>
                <c:pt idx="0">
                  <c:v>10-year Average Debt-to-GDP Ratio</c:v>
                </c:pt>
              </c:strCache>
            </c:strRef>
          </c:tx>
          <c:spPr>
            <a:ln w="28575" cap="rnd">
              <a:solidFill>
                <a:srgbClr val="006EA0"/>
              </a:solidFill>
              <a:prstDash val="dashDot"/>
              <a:round/>
            </a:ln>
            <a:effectLst/>
          </c:spPr>
          <c:marker>
            <c:symbol val="none"/>
          </c:marker>
          <c:dLbls>
            <c:dLbl>
              <c:idx val="6"/>
              <c:layout>
                <c:manualLayout>
                  <c:x val="-7.5127040433495716E-3"/>
                  <c:y val="-0.10710196490768661"/>
                </c:manualLayout>
              </c:layout>
              <c:tx>
                <c:rich>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Gill Sans MT" panose="020B0502020104020203" pitchFamily="34" charset="0"/>
                        <a:ea typeface="+mn-ea"/>
                        <a:cs typeface="+mn-cs"/>
                      </a:defRPr>
                    </a:pPr>
                    <a:r>
                      <a:rPr lang="en-US" dirty="0"/>
                      <a:t>10-yr average debt</a:t>
                    </a:r>
                    <a:r>
                      <a:rPr lang="en-US" baseline="0" dirty="0"/>
                      <a:t> ratio </a:t>
                    </a:r>
                    <a:fld id="{3AA0EE57-3FCE-4446-9191-0A4CE8CEA95A}" type="VALUE">
                      <a:rPr lang="en-US"/>
                      <a:pPr>
                        <a:defRPr sz="1200">
                          <a:solidFill>
                            <a:sysClr val="windowText" lastClr="000000"/>
                          </a:solidFill>
                          <a:latin typeface="Gill Sans MT" panose="020B0502020104020203" pitchFamily="34" charset="0"/>
                        </a:defRPr>
                      </a:pPr>
                      <a:t>[VALUE]</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418113608769884"/>
                      <c:h val="0.15115482466559316"/>
                    </c:manualLayout>
                  </c15:layout>
                  <c15:dlblFieldTable/>
                  <c15:showDataLabelsRange val="0"/>
                </c:ext>
                <c:ext xmlns:c16="http://schemas.microsoft.com/office/drawing/2014/chart" uri="{C3380CC4-5D6E-409C-BE32-E72D297353CC}">
                  <c16:uniqueId val="{00000004-3AFE-4A14-977F-A76AD3220D7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Gill Sans MT" panose="020B0502020104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'Chart 1 and chart 2'!$B$34:$H$34</c:f>
              <c:numCache>
                <c:formatCode>General</c:formatCode>
                <c:ptCount val="7"/>
                <c:pt idx="0">
                  <c:v>2019</c:v>
                </c:pt>
                <c:pt idx="1">
                  <c:v>2020</c:v>
                </c:pt>
                <c:pt idx="2">
                  <c:v>2021</c:v>
                </c:pt>
                <c:pt idx="3">
                  <c:v>2022</c:v>
                </c:pt>
                <c:pt idx="4">
                  <c:v>2023</c:v>
                </c:pt>
                <c:pt idx="5">
                  <c:v>2024</c:v>
                </c:pt>
                <c:pt idx="6">
                  <c:v>2025</c:v>
                </c:pt>
              </c:numCache>
            </c:numRef>
          </c:cat>
          <c:val>
            <c:numRef>
              <c:f>'Chart 1 and chart 2'!$B$36:$H$36</c:f>
              <c:numCache>
                <c:formatCode>0.0</c:formatCode>
                <c:ptCount val="7"/>
                <c:pt idx="0">
                  <c:v>74.367389522472237</c:v>
                </c:pt>
                <c:pt idx="1">
                  <c:v>74.367389522472237</c:v>
                </c:pt>
                <c:pt idx="2">
                  <c:v>74.367389522472237</c:v>
                </c:pt>
                <c:pt idx="3">
                  <c:v>74.367389522472237</c:v>
                </c:pt>
                <c:pt idx="4">
                  <c:v>74.367389522472237</c:v>
                </c:pt>
                <c:pt idx="5">
                  <c:v>74.367389522472237</c:v>
                </c:pt>
                <c:pt idx="6">
                  <c:v>74.367389522472237</c:v>
                </c:pt>
              </c:numCache>
            </c:numRef>
          </c:val>
          <c:smooth val="0"/>
          <c:extLst>
            <c:ext xmlns:c16="http://schemas.microsoft.com/office/drawing/2014/chart" uri="{C3380CC4-5D6E-409C-BE32-E72D297353CC}">
              <c16:uniqueId val="{00000005-3AFE-4A14-977F-A76AD3220D7F}"/>
            </c:ext>
          </c:extLst>
        </c:ser>
        <c:dLbls>
          <c:showLegendKey val="0"/>
          <c:showVal val="0"/>
          <c:showCatName val="0"/>
          <c:showSerName val="0"/>
          <c:showPercent val="0"/>
          <c:showBubbleSize val="0"/>
        </c:dLbls>
        <c:smooth val="0"/>
        <c:axId val="747511568"/>
        <c:axId val="747526960"/>
      </c:lineChart>
      <c:catAx>
        <c:axId val="747511568"/>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747526960"/>
        <c:crosses val="autoZero"/>
        <c:auto val="1"/>
        <c:lblAlgn val="ctr"/>
        <c:lblOffset val="100"/>
        <c:noMultiLvlLbl val="0"/>
      </c:catAx>
      <c:valAx>
        <c:axId val="747526960"/>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BZ" sz="1200">
                    <a:solidFill>
                      <a:sysClr val="windowText" lastClr="000000"/>
                    </a:solidFill>
                    <a:latin typeface="+mn-lt"/>
                  </a:rPr>
                  <a:t>%</a:t>
                </a:r>
                <a:r>
                  <a:rPr lang="en-BZ" sz="1200" baseline="0">
                    <a:solidFill>
                      <a:sysClr val="windowText" lastClr="000000"/>
                    </a:solidFill>
                    <a:latin typeface="+mn-lt"/>
                  </a:rPr>
                  <a:t> of GDP</a:t>
                </a:r>
                <a:endParaRPr lang="en-BZ" sz="1200">
                  <a:solidFill>
                    <a:sysClr val="windowText" lastClr="000000"/>
                  </a:solidFill>
                  <a:latin typeface="+mn-lt"/>
                </a:endParaRPr>
              </a:p>
            </c:rich>
          </c:tx>
          <c:layout>
            <c:manualLayout>
              <c:xMode val="edge"/>
              <c:yMode val="edge"/>
              <c:x val="5.3882324834261808E-3"/>
              <c:y val="0.246590446820852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747511568"/>
        <c:crosses val="autoZero"/>
        <c:crossBetween val="between"/>
      </c:valAx>
      <c:spPr>
        <a:noFill/>
        <a:ln>
          <a:noFill/>
        </a:ln>
        <a:effectLst/>
      </c:spPr>
    </c:plotArea>
    <c:legend>
      <c:legendPos val="b"/>
      <c:layout>
        <c:manualLayout>
          <c:xMode val="edge"/>
          <c:yMode val="edge"/>
          <c:x val="0"/>
          <c:y val="0.843852498987953"/>
          <c:w val="1"/>
          <c:h val="0.15452722373120031"/>
        </c:manualLayout>
      </c:layout>
      <c:overlay val="0"/>
      <c:spPr>
        <a:noFill/>
        <a:ln>
          <a:noFill/>
        </a:ln>
        <a:effectLst/>
      </c:spPr>
      <c:txPr>
        <a:bodyPr rot="0" spcFirstLastPara="1" vertOverflow="ellipsis" vert="horz" wrap="square" anchor="ctr" anchorCtr="1"/>
        <a:lstStyle/>
        <a:p>
          <a:pPr>
            <a:defRPr lang="en-US" sz="11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0.00683</cdr:x>
      <cdr:y>0.92523</cdr:y>
    </cdr:from>
    <cdr:to>
      <cdr:x>0.20343</cdr:x>
      <cdr:y>0.98754</cdr:y>
    </cdr:to>
    <cdr:sp macro="" textlink="">
      <cdr:nvSpPr>
        <cdr:cNvPr id="2" name="TextBox 1"/>
        <cdr:cNvSpPr txBox="1"/>
      </cdr:nvSpPr>
      <cdr:spPr>
        <a:xfrm xmlns:a="http://schemas.openxmlformats.org/drawingml/2006/main">
          <a:off x="30367" y="2828926"/>
          <a:ext cx="874508"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BZ" sz="1100"/>
        </a:p>
      </cdr:txBody>
    </cdr:sp>
  </cdr:relSizeAnchor>
</c:userShapes>
</file>

<file path=ppt/drawings/drawing2.xml><?xml version="1.0" encoding="utf-8"?>
<c:userShapes xmlns:c="http://schemas.openxmlformats.org/drawingml/2006/chart">
  <cdr:relSizeAnchor xmlns:cdr="http://schemas.openxmlformats.org/drawingml/2006/chartDrawing">
    <cdr:from>
      <cdr:x>0.00683</cdr:x>
      <cdr:y>0.92523</cdr:y>
    </cdr:from>
    <cdr:to>
      <cdr:x>0.20343</cdr:x>
      <cdr:y>0.98754</cdr:y>
    </cdr:to>
    <cdr:sp macro="" textlink="">
      <cdr:nvSpPr>
        <cdr:cNvPr id="2" name="TextBox 1"/>
        <cdr:cNvSpPr txBox="1"/>
      </cdr:nvSpPr>
      <cdr:spPr>
        <a:xfrm xmlns:a="http://schemas.openxmlformats.org/drawingml/2006/main">
          <a:off x="30367" y="2828926"/>
          <a:ext cx="874508"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BZ"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17160" cy="351737"/>
          </a:xfrm>
          <a:prstGeom prst="rect">
            <a:avLst/>
          </a:prstGeom>
        </p:spPr>
        <p:txBody>
          <a:bodyPr vert="horz" lIns="93177" tIns="46589" rIns="93177" bIns="46589" rtlCol="0"/>
          <a:lstStyle>
            <a:lvl1pPr algn="l">
              <a:defRPr sz="1200"/>
            </a:lvl1pPr>
          </a:lstStyle>
          <a:p>
            <a:endParaRPr lang="en-BZ"/>
          </a:p>
        </p:txBody>
      </p:sp>
      <p:sp>
        <p:nvSpPr>
          <p:cNvPr id="3" name="Date Placeholder 2"/>
          <p:cNvSpPr>
            <a:spLocks noGrp="1"/>
          </p:cNvSpPr>
          <p:nvPr>
            <p:ph type="dt" idx="1"/>
          </p:nvPr>
        </p:nvSpPr>
        <p:spPr>
          <a:xfrm>
            <a:off x="6819654" y="1"/>
            <a:ext cx="5217160" cy="351737"/>
          </a:xfrm>
          <a:prstGeom prst="rect">
            <a:avLst/>
          </a:prstGeom>
        </p:spPr>
        <p:txBody>
          <a:bodyPr vert="horz" lIns="93177" tIns="46589" rIns="93177" bIns="46589" rtlCol="0"/>
          <a:lstStyle>
            <a:lvl1pPr algn="r">
              <a:defRPr sz="1200"/>
            </a:lvl1pPr>
          </a:lstStyle>
          <a:p>
            <a:fld id="{4F693ED6-BF04-4E2C-A4F8-BA3A11C76F8A}" type="datetimeFigureOut">
              <a:rPr lang="en-BZ" smtClean="0"/>
              <a:t>19/09/24</a:t>
            </a:fld>
            <a:endParaRPr lang="en-BZ"/>
          </a:p>
        </p:txBody>
      </p:sp>
      <p:sp>
        <p:nvSpPr>
          <p:cNvPr id="4" name="Slide Image Placeholder 3"/>
          <p:cNvSpPr>
            <a:spLocks noGrp="1" noRot="1" noChangeAspect="1"/>
          </p:cNvSpPr>
          <p:nvPr>
            <p:ph type="sldImg" idx="2"/>
          </p:nvPr>
        </p:nvSpPr>
        <p:spPr>
          <a:xfrm>
            <a:off x="3917950" y="876300"/>
            <a:ext cx="4203700" cy="2365375"/>
          </a:xfrm>
          <a:prstGeom prst="rect">
            <a:avLst/>
          </a:prstGeom>
          <a:noFill/>
          <a:ln w="12700">
            <a:solidFill>
              <a:prstClr val="black"/>
            </a:solidFill>
          </a:ln>
        </p:spPr>
        <p:txBody>
          <a:bodyPr vert="horz" lIns="93177" tIns="46589" rIns="93177" bIns="46589" rtlCol="0" anchor="ctr"/>
          <a:lstStyle/>
          <a:p>
            <a:endParaRPr lang="en-BZ"/>
          </a:p>
        </p:txBody>
      </p:sp>
      <p:sp>
        <p:nvSpPr>
          <p:cNvPr id="5" name="Notes Placeholder 4"/>
          <p:cNvSpPr>
            <a:spLocks noGrp="1"/>
          </p:cNvSpPr>
          <p:nvPr>
            <p:ph type="body" sz="quarter" idx="3"/>
          </p:nvPr>
        </p:nvSpPr>
        <p:spPr>
          <a:xfrm>
            <a:off x="1203960" y="3373756"/>
            <a:ext cx="963168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6" name="Footer Placeholder 5"/>
          <p:cNvSpPr>
            <a:spLocks noGrp="1"/>
          </p:cNvSpPr>
          <p:nvPr>
            <p:ph type="ftr" sz="quarter" idx="4"/>
          </p:nvPr>
        </p:nvSpPr>
        <p:spPr>
          <a:xfrm>
            <a:off x="0" y="6658664"/>
            <a:ext cx="5217160" cy="351736"/>
          </a:xfrm>
          <a:prstGeom prst="rect">
            <a:avLst/>
          </a:prstGeom>
        </p:spPr>
        <p:txBody>
          <a:bodyPr vert="horz" lIns="93177" tIns="46589" rIns="93177" bIns="46589" rtlCol="0" anchor="b"/>
          <a:lstStyle>
            <a:lvl1pPr algn="l">
              <a:defRPr sz="1200"/>
            </a:lvl1pPr>
          </a:lstStyle>
          <a:p>
            <a:endParaRPr lang="en-BZ"/>
          </a:p>
        </p:txBody>
      </p:sp>
      <p:sp>
        <p:nvSpPr>
          <p:cNvPr id="7" name="Slide Number Placeholder 6"/>
          <p:cNvSpPr>
            <a:spLocks noGrp="1"/>
          </p:cNvSpPr>
          <p:nvPr>
            <p:ph type="sldNum" sz="quarter" idx="5"/>
          </p:nvPr>
        </p:nvSpPr>
        <p:spPr>
          <a:xfrm>
            <a:off x="6819654" y="6658664"/>
            <a:ext cx="5217160" cy="351736"/>
          </a:xfrm>
          <a:prstGeom prst="rect">
            <a:avLst/>
          </a:prstGeom>
        </p:spPr>
        <p:txBody>
          <a:bodyPr vert="horz" lIns="93177" tIns="46589" rIns="93177" bIns="46589" rtlCol="0" anchor="b"/>
          <a:lstStyle>
            <a:lvl1pPr algn="r">
              <a:defRPr sz="1200"/>
            </a:lvl1pPr>
          </a:lstStyle>
          <a:p>
            <a:fld id="{81ED8863-554E-46A9-970A-1ED82ABF0296}" type="slidenum">
              <a:rPr lang="en-BZ" smtClean="0"/>
              <a:t>‹#›</a:t>
            </a:fld>
            <a:endParaRPr lang="en-BZ"/>
          </a:p>
        </p:txBody>
      </p:sp>
    </p:spTree>
    <p:extLst>
      <p:ext uri="{BB962C8B-B14F-4D97-AF65-F5344CB8AC3E}">
        <p14:creationId xmlns:p14="http://schemas.microsoft.com/office/powerpoint/2010/main" val="120742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sz="1600" dirty="0"/>
          </a:p>
        </p:txBody>
      </p:sp>
      <p:sp>
        <p:nvSpPr>
          <p:cNvPr id="4" name="Slide Number Placeholder 3"/>
          <p:cNvSpPr>
            <a:spLocks noGrp="1"/>
          </p:cNvSpPr>
          <p:nvPr>
            <p:ph type="sldNum" sz="quarter" idx="5"/>
          </p:nvPr>
        </p:nvSpPr>
        <p:spPr/>
        <p:txBody>
          <a:bodyPr/>
          <a:lstStyle/>
          <a:p>
            <a:pPr defTabSz="931774">
              <a:defRPr/>
            </a:pPr>
            <a:fld id="{B4CBB9FE-73C4-40C3-964B-79C581E8805F}" type="slidenum">
              <a:rPr lang="en-BZ" sz="1300">
                <a:solidFill>
                  <a:prstClr val="black"/>
                </a:solidFill>
                <a:latin typeface="Calibri" panose="020F0502020204030204"/>
              </a:rPr>
              <a:pPr defTabSz="931774">
                <a:defRPr/>
              </a:pPr>
              <a:t>1</a:t>
            </a:fld>
            <a:endParaRPr lang="en-BZ" sz="1300">
              <a:solidFill>
                <a:prstClr val="black"/>
              </a:solidFill>
              <a:latin typeface="Calibri" panose="020F0502020204030204"/>
            </a:endParaRPr>
          </a:p>
        </p:txBody>
      </p:sp>
    </p:spTree>
    <p:extLst>
      <p:ext uri="{BB962C8B-B14F-4D97-AF65-F5344CB8AC3E}">
        <p14:creationId xmlns:p14="http://schemas.microsoft.com/office/powerpoint/2010/main" val="20059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latin typeface="Times New Roman" panose="02020603050405020304" pitchFamily="18" charset="0"/>
              </a:rPr>
              <a:t>Increasing: </a:t>
            </a:r>
          </a:p>
          <a:p>
            <a:endParaRPr lang="en-GB" sz="1800" dirty="0">
              <a:latin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Z" sz="1800" dirty="0">
                <a:effectLst/>
                <a:latin typeface="Calibri" panose="020F0502020204030204" pitchFamily="34" charset="0"/>
                <a:ea typeface="Calibri" panose="020F0502020204030204" pitchFamily="34" charset="0"/>
                <a:cs typeface="Calibri" panose="020F0502020204030204" pitchFamily="34" charset="0"/>
              </a:rPr>
              <a:t>The “</a:t>
            </a:r>
            <a:r>
              <a:rPr lang="en-BZ" sz="1800" i="1" dirty="0">
                <a:effectLst/>
                <a:latin typeface="Calibri" panose="020F0502020204030204" pitchFamily="34" charset="0"/>
                <a:ea typeface="Calibri" panose="020F0502020204030204" pitchFamily="34" charset="0"/>
                <a:cs typeface="Calibri" panose="020F0502020204030204" pitchFamily="34" charset="0"/>
              </a:rPr>
              <a:t>Food and Non-Alcoholic Beverages</a:t>
            </a:r>
            <a:r>
              <a:rPr lang="en-BZ" sz="1800" dirty="0">
                <a:effectLst/>
                <a:latin typeface="Calibri" panose="020F0502020204030204" pitchFamily="34" charset="0"/>
                <a:ea typeface="Calibri" panose="020F0502020204030204" pitchFamily="34" charset="0"/>
                <a:cs typeface="Calibri" panose="020F0502020204030204" pitchFamily="34" charset="0"/>
              </a:rPr>
              <a:t>” subindex rose by 6.3%, accounting for 42.1% of the overall weighted price change. Heightened food prices were observed among rice, flour, poultry, bread, milk, and vegetables.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Z" sz="1800" dirty="0">
                <a:effectLst/>
                <a:latin typeface="Calibri" panose="020F0502020204030204" pitchFamily="34" charset="0"/>
                <a:ea typeface="Calibri" panose="020F0502020204030204" pitchFamily="34" charset="0"/>
                <a:cs typeface="Calibri" panose="020F0502020204030204" pitchFamily="34" charset="0"/>
              </a:rPr>
              <a:t>The “</a:t>
            </a:r>
            <a:r>
              <a:rPr lang="en-BZ" sz="1800" i="1" dirty="0">
                <a:effectLst/>
                <a:latin typeface="Calibri" panose="020F0502020204030204" pitchFamily="34" charset="0"/>
                <a:ea typeface="Calibri" panose="020F0502020204030204" pitchFamily="34" charset="0"/>
                <a:cs typeface="Calibri" panose="020F0502020204030204" pitchFamily="34" charset="0"/>
              </a:rPr>
              <a:t>Restaurants and Accommodation Services</a:t>
            </a:r>
            <a:r>
              <a:rPr lang="en-BZ" sz="1800" dirty="0">
                <a:effectLst/>
                <a:latin typeface="Calibri" panose="020F0502020204030204" pitchFamily="34" charset="0"/>
                <a:ea typeface="Calibri" panose="020F0502020204030204" pitchFamily="34" charset="0"/>
                <a:cs typeface="Calibri" panose="020F0502020204030204" pitchFamily="34" charset="0"/>
              </a:rPr>
              <a:t>” subindex was next, increasing by a 10.4% uptick, or 17.6% of the total weighted change, due to higher restaurant service costs. </a:t>
            </a:r>
            <a:endParaRPr lang="en-BZ"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BZ" sz="1800" dirty="0">
                <a:effectLst/>
                <a:latin typeface="Calibri" panose="020F0502020204030204" pitchFamily="34" charset="0"/>
                <a:ea typeface="Calibri" panose="020F0502020204030204" pitchFamily="34" charset="0"/>
                <a:cs typeface="Calibri" panose="020F0502020204030204" pitchFamily="34" charset="0"/>
              </a:rPr>
              <a:t>“</a:t>
            </a:r>
            <a:r>
              <a:rPr lang="en-BZ" sz="1800" i="1" dirty="0">
                <a:effectLst/>
                <a:latin typeface="Calibri" panose="020F0502020204030204" pitchFamily="34" charset="0"/>
                <a:ea typeface="Calibri" panose="020F0502020204030204" pitchFamily="34" charset="0"/>
                <a:cs typeface="Calibri" panose="020F0502020204030204" pitchFamily="34" charset="0"/>
              </a:rPr>
              <a:t>Housing, Water, Electricity, Gas, and Other Fuels</a:t>
            </a:r>
            <a:r>
              <a:rPr lang="en-BZ" sz="1800" dirty="0">
                <a:effectLst/>
                <a:latin typeface="Calibri" panose="020F0502020204030204" pitchFamily="34" charset="0"/>
                <a:ea typeface="Calibri" panose="020F0502020204030204" pitchFamily="34" charset="0"/>
                <a:cs typeface="Calibri" panose="020F0502020204030204" pitchFamily="34" charset="0"/>
              </a:rPr>
              <a:t>” rose by 2.4%, accounting for 12.2% of the weighted change, primarily due to higher home rental costs. </a:t>
            </a:r>
            <a:endParaRPr lang="en-BZ"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BZ" sz="1800" dirty="0">
              <a:effectLst/>
              <a:latin typeface="Calibri" panose="020F0502020204030204" pitchFamily="34" charset="0"/>
            </a:endParaRPr>
          </a:p>
          <a:p>
            <a:pPr marL="0" indent="0">
              <a:buFont typeface="Arial" panose="020B0604020202020204" pitchFamily="34" charset="0"/>
              <a:buNone/>
            </a:pPr>
            <a:r>
              <a:rPr lang="en-BZ" sz="1800" dirty="0">
                <a:effectLst/>
                <a:latin typeface="Calibri" panose="020F0502020204030204" pitchFamily="34" charset="0"/>
              </a:rPr>
              <a:t>Downturns:</a:t>
            </a:r>
          </a:p>
          <a:p>
            <a:pPr marL="0" indent="0">
              <a:buFont typeface="Arial" panose="020B0604020202020204" pitchFamily="34" charset="0"/>
              <a:buNone/>
            </a:pPr>
            <a:endParaRPr lang="en-BZ" sz="1800" dirty="0">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Z" sz="1800" dirty="0">
                <a:effectLst/>
                <a:latin typeface="Calibri" panose="020F0502020204030204" pitchFamily="34" charset="0"/>
                <a:ea typeface="Calibri" panose="020F0502020204030204" pitchFamily="34" charset="0"/>
                <a:cs typeface="Calibri" panose="020F0502020204030204" pitchFamily="34" charset="0"/>
              </a:rPr>
              <a:t>“</a:t>
            </a:r>
            <a:r>
              <a:rPr lang="en-BZ" sz="1800" i="1" dirty="0">
                <a:effectLst/>
                <a:latin typeface="Calibri" panose="020F0502020204030204" pitchFamily="34" charset="0"/>
                <a:ea typeface="Calibri" panose="020F0502020204030204" pitchFamily="34" charset="0"/>
                <a:cs typeface="Calibri" panose="020F0502020204030204" pitchFamily="34" charset="0"/>
              </a:rPr>
              <a:t>Information and Communication</a:t>
            </a:r>
            <a:r>
              <a:rPr lang="en-BZ" sz="1800" dirty="0">
                <a:effectLst/>
                <a:latin typeface="Calibri" panose="020F0502020204030204" pitchFamily="34" charset="0"/>
                <a:ea typeface="Calibri" panose="020F0502020204030204" pitchFamily="34" charset="0"/>
                <a:cs typeface="Calibri" panose="020F0502020204030204" pitchFamily="34" charset="0"/>
              </a:rPr>
              <a:t>” dipped by 1.7% in response to a decline in the cost of internet services. </a:t>
            </a:r>
            <a:endParaRPr lang="en-B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BZ" sz="1800" dirty="0">
              <a:effectLst/>
              <a:latin typeface="Calibri" panose="020F0502020204030204" pitchFamily="34" charset="0"/>
            </a:endParaRPr>
          </a:p>
          <a:p>
            <a:pPr marL="285750" indent="-285750">
              <a:buFont typeface="Arial" panose="020B0604020202020204" pitchFamily="34" charset="0"/>
              <a:buChar char="•"/>
            </a:pPr>
            <a:endParaRPr lang="en-GB" sz="1800"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809D77-6270-417D-B912-9E40620F0D03}" type="slidenum">
              <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67188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0">
              <a:defRPr/>
            </a:pPr>
            <a:r>
              <a:rPr lang="en-GB" sz="1200" dirty="0">
                <a:latin typeface="Times New Roman" panose="02020603050405020304" pitchFamily="18" charset="0"/>
                <a:ea typeface="Times New Roman" panose="02020603050405020304" pitchFamily="18" charset="0"/>
              </a:rPr>
              <a:t>For 2024, only the April LFS is available. </a:t>
            </a:r>
          </a:p>
          <a:p>
            <a:pPr defTabSz="949420">
              <a:defRPr/>
            </a:pPr>
            <a:endParaRPr lang="en-GB" sz="1200" dirty="0">
              <a:latin typeface="Times New Roman" panose="02020603050405020304" pitchFamily="18" charset="0"/>
              <a:ea typeface="Times New Roman" panose="02020603050405020304" pitchFamily="18" charset="0"/>
            </a:endParaRPr>
          </a:p>
          <a:p>
            <a:pPr defTabSz="949420">
              <a:defRPr/>
            </a:pPr>
            <a:r>
              <a:rPr lang="en-GB" sz="1200" dirty="0">
                <a:latin typeface="Times New Roman" panose="02020603050405020304" pitchFamily="18" charset="0"/>
                <a:ea typeface="Times New Roman" panose="02020603050405020304" pitchFamily="18" charset="0"/>
              </a:rPr>
              <a:t>In April 2024, the unemployment rate stood at 3.0%</a:t>
            </a:r>
          </a:p>
          <a:p>
            <a:pPr defTabSz="949420">
              <a:defRPr/>
            </a:pPr>
            <a:endParaRPr lang="en-GB" sz="1200" dirty="0">
              <a:latin typeface="Times New Roman" panose="02020603050405020304" pitchFamily="18" charset="0"/>
              <a:ea typeface="Times New Roman" panose="02020603050405020304" pitchFamily="18" charset="0"/>
            </a:endParaRPr>
          </a:p>
          <a:p>
            <a:pPr defTabSz="949420">
              <a:defRPr/>
            </a:pPr>
            <a:r>
              <a:rPr lang="en-GB" sz="1200" dirty="0">
                <a:latin typeface="Times New Roman" panose="02020603050405020304" pitchFamily="18" charset="0"/>
                <a:ea typeface="Times New Roman" panose="02020603050405020304" pitchFamily="18" charset="0"/>
              </a:rPr>
              <a:t>Underemployment stood at 2.5%</a:t>
            </a:r>
          </a:p>
          <a:p>
            <a:pPr defTabSz="949420">
              <a:defRPr/>
            </a:pPr>
            <a:endParaRPr lang="en-GB" sz="1200" dirty="0">
              <a:latin typeface="Times New Roman" panose="02020603050405020304" pitchFamily="18" charset="0"/>
              <a:ea typeface="Times New Roman" panose="02020603050405020304" pitchFamily="18" charset="0"/>
            </a:endParaRPr>
          </a:p>
          <a:p>
            <a:pPr defTabSz="949420">
              <a:defRPr/>
            </a:pPr>
            <a:r>
              <a:rPr lang="en-GB" sz="1200" dirty="0">
                <a:latin typeface="Times New Roman" panose="02020603050405020304" pitchFamily="18" charset="0"/>
                <a:ea typeface="Times New Roman" panose="02020603050405020304" pitchFamily="18" charset="0"/>
              </a:rPr>
              <a:t>The potential labour force is classified as:</a:t>
            </a:r>
          </a:p>
          <a:p>
            <a:pPr marL="171450" indent="-171450" defTabSz="949420">
              <a:buFont typeface="Arial" panose="020B0604020202020204" pitchFamily="34" charset="0"/>
              <a:buChar char="•"/>
              <a:defRPr/>
            </a:pPr>
            <a:r>
              <a:rPr lang="en-GB" sz="1200" dirty="0">
                <a:latin typeface="Times New Roman" panose="02020603050405020304" pitchFamily="18" charset="0"/>
                <a:ea typeface="Times New Roman" panose="02020603050405020304" pitchFamily="18" charset="0"/>
              </a:rPr>
              <a:t>Those looking for a job but not available to start working. This constituted 8.8% of the persons outside the labour force. </a:t>
            </a:r>
          </a:p>
          <a:p>
            <a:pPr marL="171450" indent="-171450" defTabSz="949420">
              <a:buFont typeface="Arial" panose="020B0604020202020204" pitchFamily="34" charset="0"/>
              <a:buChar char="•"/>
              <a:defRPr/>
            </a:pPr>
            <a:r>
              <a:rPr lang="en-GB" sz="1200" dirty="0">
                <a:latin typeface="Times New Roman" panose="02020603050405020304" pitchFamily="18" charset="0"/>
                <a:ea typeface="Times New Roman" panose="02020603050405020304" pitchFamily="18" charset="0"/>
              </a:rPr>
              <a:t>Those available but not looking for a job. This comprised of 91.2% of the persons outside the labour force. </a:t>
            </a:r>
          </a:p>
          <a:p>
            <a:pPr defTabSz="949420">
              <a:defRPr/>
            </a:pPr>
            <a:endParaRPr lang="en-GB" sz="1200" dirty="0">
              <a:latin typeface="Times New Roman" panose="02020603050405020304" pitchFamily="18" charset="0"/>
              <a:ea typeface="Times New Roman" panose="02020603050405020304" pitchFamily="18" charset="0"/>
            </a:endParaRPr>
          </a:p>
          <a:p>
            <a:r>
              <a:rPr lang="en-BZ" dirty="0"/>
              <a:t>32.0% of employed persons worked in two main industries:</a:t>
            </a:r>
          </a:p>
          <a:p>
            <a:pPr marL="171450" indent="-171450">
              <a:buFont typeface="Arial" panose="020B0604020202020204" pitchFamily="34" charset="0"/>
              <a:buChar char="•"/>
            </a:pPr>
            <a:r>
              <a:rPr lang="en-BZ" dirty="0"/>
              <a:t>Wholesale and retail trade – 17.4%</a:t>
            </a:r>
          </a:p>
          <a:p>
            <a:pPr marL="171450" indent="-171450">
              <a:buFont typeface="Arial" panose="020B0604020202020204" pitchFamily="34" charset="0"/>
              <a:buChar char="•"/>
            </a:pPr>
            <a:r>
              <a:rPr lang="en-BZ" dirty="0"/>
              <a:t>Tourism – 14.6% </a:t>
            </a:r>
          </a:p>
          <a:p>
            <a:pPr marL="0" indent="0">
              <a:buFont typeface="Arial" panose="020B0604020202020204" pitchFamily="34" charset="0"/>
              <a:buNone/>
            </a:pPr>
            <a:endParaRPr lang="en-BZ" dirty="0"/>
          </a:p>
          <a:p>
            <a:pPr marL="0" indent="0">
              <a:buFont typeface="Arial" panose="020B0604020202020204" pitchFamily="34" charset="0"/>
              <a:buNone/>
            </a:pPr>
            <a:r>
              <a:rPr lang="en-BZ" dirty="0"/>
              <a:t>67.8% were employed in the services sector</a:t>
            </a:r>
          </a:p>
          <a:p>
            <a:pPr marL="0" indent="0">
              <a:buFont typeface="Arial" panose="020B0604020202020204" pitchFamily="34" charset="0"/>
              <a:buNone/>
            </a:pPr>
            <a:r>
              <a:rPr lang="en-BZ" dirty="0"/>
              <a:t>16.3% were employed in the secondary sector</a:t>
            </a:r>
          </a:p>
          <a:p>
            <a:pPr marL="0" indent="0">
              <a:buFont typeface="Arial" panose="020B0604020202020204" pitchFamily="34" charset="0"/>
              <a:buNone/>
            </a:pPr>
            <a:r>
              <a:rPr lang="en-BZ" dirty="0"/>
              <a:t>14.2% worked in the primary sector</a:t>
            </a:r>
          </a:p>
          <a:p>
            <a:pPr marL="0" indent="0">
              <a:buFont typeface="Arial" panose="020B0604020202020204" pitchFamily="34" charset="0"/>
              <a:buNone/>
            </a:pPr>
            <a:r>
              <a:rPr lang="en-BZ" dirty="0"/>
              <a:t>1.7% were listed as DN/NS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1B4CB-A1BE-41B3-B7CF-A97899A43680}" type="slidenum">
              <a:rPr kumimoji="0" lang="en-B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B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42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20" rtl="0" eaLnBrk="1" fontAlgn="auto" latinLnBrk="0" hangingPunct="1">
              <a:lnSpc>
                <a:spcPct val="100000"/>
              </a:lnSpc>
              <a:spcBef>
                <a:spcPts val="0"/>
              </a:spcBef>
              <a:spcAft>
                <a:spcPts val="0"/>
              </a:spcAft>
              <a:buClrTx/>
              <a:buSzTx/>
              <a:buFontTx/>
              <a:buNone/>
              <a:tabLst/>
              <a:defRPr/>
            </a:pPr>
            <a:r>
              <a:rPr lang="en-US" dirty="0"/>
              <a:t>An underemployed person is defined as someone working under 35 hours and is open to work additional hours. </a:t>
            </a:r>
            <a:endParaRPr lang="en-BZ" dirty="0"/>
          </a:p>
          <a:p>
            <a:pPr defTabSz="949420">
              <a:defRPr/>
            </a:pPr>
            <a:endParaRPr lang="en-US" dirty="0"/>
          </a:p>
          <a:p>
            <a:pPr defTabSz="949420">
              <a:defRPr/>
            </a:pPr>
            <a:r>
              <a:rPr lang="en-US" dirty="0"/>
              <a:t>4,202 underemployed persons breakdown: </a:t>
            </a:r>
          </a:p>
          <a:p>
            <a:pPr marL="171450" indent="-171450" defTabSz="949420">
              <a:buFont typeface="Arial" panose="020B0604020202020204" pitchFamily="34" charset="0"/>
              <a:buChar char="•"/>
              <a:defRPr/>
            </a:pPr>
            <a:r>
              <a:rPr lang="en-US" dirty="0"/>
              <a:t>52.3% Male </a:t>
            </a:r>
          </a:p>
          <a:p>
            <a:pPr marL="171450" indent="-171450" defTabSz="949420">
              <a:buFont typeface="Arial" panose="020B0604020202020204" pitchFamily="34" charset="0"/>
              <a:buChar char="•"/>
              <a:defRPr/>
            </a:pPr>
            <a:r>
              <a:rPr lang="en-US" dirty="0"/>
              <a:t>47.7% Female</a:t>
            </a:r>
          </a:p>
          <a:p>
            <a:pPr marL="0" indent="0" defTabSz="949420">
              <a:buFont typeface="Arial" panose="020B0604020202020204" pitchFamily="34" charset="0"/>
              <a:buNone/>
              <a:defRPr/>
            </a:pPr>
            <a:endParaRPr lang="en-US" dirty="0"/>
          </a:p>
          <a:p>
            <a:pPr marL="0" indent="0" defTabSz="949420">
              <a:buFont typeface="Arial" panose="020B0604020202020204" pitchFamily="34" charset="0"/>
              <a:buNone/>
              <a:defRPr/>
            </a:pPr>
            <a:r>
              <a:rPr lang="en-US" dirty="0"/>
              <a:t>Underemployment rate by sex:</a:t>
            </a:r>
          </a:p>
          <a:p>
            <a:pPr marL="171450" indent="-171450" defTabSz="949420">
              <a:buFont typeface="Arial" panose="020B0604020202020204" pitchFamily="34" charset="0"/>
              <a:buChar char="•"/>
              <a:defRPr/>
            </a:pPr>
            <a:r>
              <a:rPr lang="en-US" dirty="0"/>
              <a:t>2.1% Male</a:t>
            </a:r>
          </a:p>
          <a:p>
            <a:pPr marL="171450" indent="-171450" defTabSz="949420">
              <a:buFont typeface="Arial" panose="020B0604020202020204" pitchFamily="34" charset="0"/>
              <a:buChar char="•"/>
              <a:defRPr/>
            </a:pPr>
            <a:r>
              <a:rPr lang="en-US" dirty="0"/>
              <a:t>3.2% Female</a:t>
            </a:r>
          </a:p>
          <a:p>
            <a:pPr marL="0" indent="0" defTabSz="949420">
              <a:buFont typeface="Arial" panose="020B0604020202020204" pitchFamily="34" charset="0"/>
              <a:buNone/>
              <a:defRPr/>
            </a:pPr>
            <a:endParaRPr lang="en-US" dirty="0"/>
          </a:p>
          <a:p>
            <a:pPr marL="0" indent="0" defTabSz="94942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1B4CB-A1BE-41B3-B7CF-A97899A43680}" type="slidenum">
              <a:rPr kumimoji="0" lang="en-B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B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42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Adobe Garamond Pro" panose="02020502060506020403" pitchFamily="18" charset="0"/>
              </a:rPr>
              <a:t>Central Bank’s net foreign assets grew by $84.8mn during the first half of the year, with inflows surpassing outflows.</a:t>
            </a:r>
          </a:p>
          <a:p>
            <a:endParaRPr lang="en-US" sz="1000" dirty="0"/>
          </a:p>
          <a:p>
            <a:endParaRPr lang="en-US" sz="1000" dirty="0"/>
          </a:p>
          <a:p>
            <a:r>
              <a:rPr lang="en-US" sz="1000" dirty="0"/>
              <a:t>Gross foreign currency inflows totalled $233.2mn for the first half of 2024 compared to December end 2023, stemming mainly from loan disbursement proceeds ($90.7mn), sugar export receipts ($51.0mn), and foreign exchange purchases from domestic banks ($44.4mn). Meanwhile, gross foreign currency outflows amounted to $148.4mn, with 81.1% of this amount used by the Central Government to service its external debt and, to a lesser extent, cover other overseas expenses. Merchandise import coverage settled well above the 3-month benchmark at 4.2 months. </a:t>
            </a:r>
            <a:endParaRPr lang="en-GB" sz="1000" b="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809D77-6270-417D-B912-9E40620F0D03}" type="slidenum">
              <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79797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0">
              <a:defRPr/>
            </a:pPr>
            <a:r>
              <a:rPr lang="en-US" sz="2800" dirty="0"/>
              <a:t>For the first half of 2024, domestic banks’ holdings increased by $326.1mn (50.1%), boosted by heightened inflows from tourism activities and foreign investments, particularly in real estate and tourism-related ventures.</a:t>
            </a:r>
            <a:endParaRPr lang="en-GB" sz="18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sz="1300">
                <a:solidFill>
                  <a:prstClr val="black"/>
                </a:solidFill>
                <a:latin typeface="Palatino Linotype" panose="02040502050505030304"/>
              </a:rPr>
              <a:pPr defTabSz="931774">
                <a:defRPr/>
              </a:pPr>
              <a:t>14</a:t>
            </a:fld>
            <a:endParaRPr lang="en-US" sz="1300">
              <a:solidFill>
                <a:prstClr val="black"/>
              </a:solidFill>
              <a:latin typeface="Palatino Linotype" panose="02040502050505030304"/>
            </a:endParaRPr>
          </a:p>
        </p:txBody>
      </p:sp>
    </p:spTree>
    <p:extLst>
      <p:ext uri="{BB962C8B-B14F-4D97-AF65-F5344CB8AC3E}">
        <p14:creationId xmlns:p14="http://schemas.microsoft.com/office/powerpoint/2010/main" val="172458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t>	</a:t>
            </a:r>
            <a:endParaRPr lang="en-GB" sz="1800" b="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809D77-6270-417D-B912-9E40620F0D03}" type="slidenum">
              <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4145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a:solidFill>
                  <a:prstClr val="black"/>
                </a:solidFill>
                <a:latin typeface="Palatino Linotype" panose="02040502050505030304"/>
              </a:rPr>
              <a:pPr defTabSz="931774">
                <a:defRPr/>
              </a:pPr>
              <a:t>16</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12825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1B4CB-A1BE-41B3-B7CF-A97899A43680}" type="slidenum">
              <a:rPr kumimoji="0" lang="en-B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B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4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4000"/>
              </a:lnSpc>
              <a:buFont typeface="Arial" panose="020B0604020202020204" pitchFamily="34" charset="0"/>
              <a:buChar char="•"/>
            </a:pPr>
            <a:r>
              <a:rPr lang="en-US" dirty="0">
                <a:latin typeface="Arial"/>
                <a:cs typeface="Arial"/>
              </a:rPr>
              <a:t>Multidimensional poverty continues to disproportionately affect younger persons, with the highest incidence of poverty seen among children aged 0-14.</a:t>
            </a:r>
          </a:p>
          <a:p>
            <a:pPr marL="342900" indent="-342900">
              <a:lnSpc>
                <a:spcPct val="114000"/>
              </a:lnSpc>
              <a:buFont typeface="Arial" panose="020B0604020202020204" pitchFamily="34" charset="0"/>
              <a:buChar char="•"/>
            </a:pPr>
            <a:r>
              <a:rPr lang="en-US" dirty="0">
                <a:latin typeface="Arial"/>
                <a:cs typeface="Arial"/>
              </a:rPr>
              <a:t>Households in which the head has no education are most likely to be poor. The incidence of poverty declines steadily, the higher the level of education of the household head.</a:t>
            </a:r>
          </a:p>
          <a:p>
            <a:pPr marL="342900" indent="-342900">
              <a:lnSpc>
                <a:spcPct val="114000"/>
              </a:lnSpc>
              <a:buFont typeface="Arial" panose="020B0604020202020204" pitchFamily="34" charset="0"/>
              <a:buChar char="•"/>
            </a:pPr>
            <a:r>
              <a:rPr lang="en-US" dirty="0">
                <a:latin typeface="Arial"/>
                <a:cs typeface="Arial"/>
              </a:rPr>
              <a:t>Male-headed households are considerably more likely to be multidimensionally poor, with an incidence of almost 30%, compared to just under 20% for female-headed households.</a:t>
            </a:r>
          </a:p>
          <a:p>
            <a:pPr marL="342900" indent="-342900">
              <a:lnSpc>
                <a:spcPct val="114000"/>
              </a:lnSpc>
              <a:buFont typeface="Arial" panose="020B0604020202020204" pitchFamily="34" charset="0"/>
              <a:buChar char="•"/>
            </a:pPr>
            <a:r>
              <a:rPr lang="en-US" dirty="0">
                <a:latin typeface="Arial"/>
                <a:cs typeface="Arial"/>
              </a:rPr>
              <a:t>Larger households and households with children are also more likely to be poor. More than a half of households with 7 or more members were multidimensionally poor.</a:t>
            </a:r>
          </a:p>
          <a:p>
            <a:pPr marL="342900" indent="-342900">
              <a:lnSpc>
                <a:spcPct val="114000"/>
              </a:lnSpc>
              <a:buFont typeface="Arial" panose="020B0604020202020204" pitchFamily="34" charset="0"/>
              <a:buChar char="•"/>
            </a:pPr>
            <a:r>
              <a:rPr lang="en-US" dirty="0">
                <a:latin typeface="Arial"/>
                <a:cs typeface="Arial"/>
              </a:rPr>
              <a:t>Poverty is significantly lower among households where the head is employed. More than three-quarters of households where the head is unemployed a half of those where the head is underemployed are multidimensionally poor.</a:t>
            </a:r>
          </a:p>
        </p:txBody>
      </p:sp>
      <p:sp>
        <p:nvSpPr>
          <p:cNvPr id="4" name="Slide Number Placeholder 3"/>
          <p:cNvSpPr>
            <a:spLocks noGrp="1"/>
          </p:cNvSpPr>
          <p:nvPr>
            <p:ph type="sldNum" sz="quarter" idx="5"/>
          </p:nvPr>
        </p:nvSpPr>
        <p:spPr/>
        <p:txBody>
          <a:bodyPr/>
          <a:lstStyle/>
          <a:p>
            <a:fld id="{62F1B4CB-A1BE-41B3-B7CF-A97899A43680}" type="slidenum">
              <a:rPr lang="en-BZ" smtClean="0"/>
              <a:t>18</a:t>
            </a:fld>
            <a:endParaRPr lang="en-BZ"/>
          </a:p>
        </p:txBody>
      </p:sp>
    </p:spTree>
    <p:extLst>
      <p:ext uri="{BB962C8B-B14F-4D97-AF65-F5344CB8AC3E}">
        <p14:creationId xmlns:p14="http://schemas.microsoft.com/office/powerpoint/2010/main" val="420672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4000"/>
              </a:lnSpc>
              <a:buFont typeface="Arial" panose="020B0604020202020204" pitchFamily="34" charset="0"/>
              <a:buChar char="•"/>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62F1B4CB-A1BE-41B3-B7CF-A97899A43680}" type="slidenum">
              <a:rPr lang="en-BZ" smtClean="0"/>
              <a:t>19</a:t>
            </a:fld>
            <a:endParaRPr lang="en-BZ"/>
          </a:p>
        </p:txBody>
      </p:sp>
    </p:spTree>
    <p:extLst>
      <p:ext uri="{BB962C8B-B14F-4D97-AF65-F5344CB8AC3E}">
        <p14:creationId xmlns:p14="http://schemas.microsoft.com/office/powerpoint/2010/main" val="72260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sectors we’ll cover.</a:t>
            </a:r>
            <a:endParaRPr lang="en-BZ" dirty="0"/>
          </a:p>
        </p:txBody>
      </p:sp>
      <p:sp>
        <p:nvSpPr>
          <p:cNvPr id="4" name="Slide Number Placeholder 3"/>
          <p:cNvSpPr>
            <a:spLocks noGrp="1"/>
          </p:cNvSpPr>
          <p:nvPr>
            <p:ph type="sldNum" sz="quarter" idx="5"/>
          </p:nvPr>
        </p:nvSpPr>
        <p:spPr/>
        <p:txBody>
          <a:bodyPr/>
          <a:lstStyle/>
          <a:p>
            <a:pPr defTabSz="931774">
              <a:defRPr/>
            </a:pPr>
            <a:fld id="{37809D77-6270-417D-B912-9E40620F0D03}" type="slidenum">
              <a:rPr lang="en-US">
                <a:solidFill>
                  <a:prstClr val="black"/>
                </a:solidFill>
                <a:latin typeface="Palatino Linotype" panose="02040502050505030304"/>
              </a:rPr>
              <a:pPr defTabSz="931774">
                <a:defRPr/>
              </a:pPr>
              <a:t>2</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47607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a:solidFill>
                  <a:prstClr val="black"/>
                </a:solidFill>
                <a:latin typeface="Palatino Linotype" panose="02040502050505030304"/>
              </a:rPr>
              <a:pPr defTabSz="931774">
                <a:defRPr/>
              </a:pPr>
              <a:t>20</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169163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Adobe Garamond Pro" panose="02020502060506020403" pitchFamily="18" charset="0"/>
                <a:cs typeface="Times New Roman" panose="02020603050405020304" pitchFamily="18" charset="0"/>
              </a:rPr>
              <a:t>Between 2026—2029: </a:t>
            </a:r>
          </a:p>
          <a:p>
            <a:endParaRPr lang="en-BZ"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dobe Garamond Pro" panose="02020502060506020403" pitchFamily="18" charset="0"/>
                <a:cs typeface="Times New Roman" panose="02020603050405020304" pitchFamily="18" charset="0"/>
              </a:rPr>
              <a:t>The primary sector is expected to average a 3.7% growth, owing to sustained increases in banana, sugar production, and non-traditional commodities, namely soybean, coconut, corn, cattle.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dobe Garamond Pro" panose="020205020605060204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dobe Garamond Pro" panose="02020502060506020403" pitchFamily="18" charset="0"/>
                <a:cs typeface="Times New Roman" panose="02020603050405020304" pitchFamily="18" charset="0"/>
              </a:rPr>
              <a:t>The secondary sector is expected to average a 4.4% growth rate, stimulated by the newfound domestic electricity generation sourced from the country’s first large-scale solar power plant expected to finalize in 2026.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dobe Garamond Pro" panose="020205020605060204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dobe Garamond Pro" panose="02020502060506020403" pitchFamily="18" charset="0"/>
                <a:cs typeface="Times New Roman" panose="02020603050405020304" pitchFamily="18" charset="0"/>
              </a:rPr>
              <a:t>The tertiary sector is projected at 3.1%, owing to a steady growth rate of stay-over arrivals, following increased marketing efforts and airlift capacity. </a:t>
            </a:r>
            <a:endParaRPr kumimoji="0" lang="en-BZ" sz="12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endParaRPr lang="en-BZ" dirty="0"/>
          </a:p>
          <a:p>
            <a:endParaRPr lang="en-B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1B4CB-A1BE-41B3-B7CF-A97899A43680}" type="slidenum">
              <a:rPr kumimoji="0" lang="en-B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B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84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a:solidFill>
                  <a:prstClr val="black"/>
                </a:solidFill>
                <a:latin typeface="Palatino Linotype" panose="02040502050505030304"/>
              </a:rPr>
              <a:pPr defTabSz="931774">
                <a:defRPr/>
              </a:pPr>
              <a:t>22</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215170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0">
              <a:defRPr/>
            </a:pPr>
            <a:r>
              <a:rPr lang="en-GB" sz="1800" dirty="0">
                <a:latin typeface="Times New Roman" panose="02020603050405020304" pitchFamily="18" charset="0"/>
                <a:ea typeface="Times New Roman" panose="02020603050405020304" pitchFamily="18" charset="0"/>
              </a:rPr>
              <a:t>Tourism – large scale projects – attract institutional capital – modern securities laws (real estate funds)</a:t>
            </a:r>
          </a:p>
          <a:p>
            <a:pPr defTabSz="949420">
              <a:defRPr/>
            </a:pPr>
            <a:r>
              <a:rPr lang="en-GB" sz="1800" dirty="0">
                <a:latin typeface="Times New Roman" panose="02020603050405020304" pitchFamily="18" charset="0"/>
                <a:ea typeface="Times New Roman" panose="02020603050405020304" pitchFamily="18" charset="0"/>
              </a:rPr>
              <a:t>IT/BPO – labour cost and cost of doing business, language neutrality</a:t>
            </a:r>
          </a:p>
          <a:p>
            <a:pPr defTabSz="949420">
              <a:defRPr/>
            </a:pPr>
            <a:r>
              <a:rPr lang="en-GB" sz="1800" dirty="0">
                <a:latin typeface="Times New Roman" panose="02020603050405020304" pitchFamily="18" charset="0"/>
                <a:ea typeface="Times New Roman" panose="02020603050405020304" pitchFamily="18" charset="0"/>
              </a:rPr>
              <a:t>Energy – domestic demand and opportunity for energy export</a:t>
            </a:r>
          </a:p>
          <a:p>
            <a:pPr defTabSz="949420">
              <a:defRPr/>
            </a:pPr>
            <a:r>
              <a:rPr lang="en-GB" sz="1800" dirty="0">
                <a:latin typeface="Times New Roman" panose="02020603050405020304" pitchFamily="18" charset="0"/>
                <a:ea typeface="Times New Roman" panose="02020603050405020304" pitchFamily="18" charset="0"/>
              </a:rPr>
              <a:t>Light Manufacturing – Belize as a hub for trade between Guatemala, Mexico and Caribbean</a:t>
            </a:r>
          </a:p>
          <a:p>
            <a:pPr defTabSz="949420">
              <a:defRPr/>
            </a:pPr>
            <a:r>
              <a:rPr lang="en-GB" sz="1800" dirty="0">
                <a:latin typeface="Times New Roman" panose="02020603050405020304" pitchFamily="18" charset="0"/>
                <a:ea typeface="Times New Roman" panose="02020603050405020304" pitchFamily="18" charset="0"/>
              </a:rPr>
              <a:t>Agriculture – protecting existing markets (banana – UK) and expanding market access for traditional and non-traditional crops and livestock</a:t>
            </a:r>
          </a:p>
          <a:p>
            <a:pPr defTabSz="949420">
              <a:defRPr/>
            </a:pPr>
            <a:r>
              <a:rPr lang="en-GB" sz="1800" dirty="0">
                <a:latin typeface="Times New Roman" panose="02020603050405020304" pitchFamily="18" charset="0"/>
                <a:ea typeface="Times New Roman" panose="02020603050405020304" pitchFamily="18" charset="0"/>
              </a:rPr>
              <a:t>Blue Economy – shrimp and lobster to Taiwan and other markets</a:t>
            </a:r>
          </a:p>
          <a:p>
            <a:pPr defTabSz="949420">
              <a:defRPr/>
            </a:pPr>
            <a:r>
              <a:rPr lang="en-GB" sz="1800" dirty="0">
                <a:latin typeface="Times New Roman" panose="02020603050405020304" pitchFamily="18" charset="0"/>
                <a:ea typeface="Times New Roman" panose="02020603050405020304" pitchFamily="18" charset="0"/>
              </a:rPr>
              <a:t>Orange Economy – in infancy</a:t>
            </a:r>
          </a:p>
          <a:p>
            <a:pPr defTabSz="949420">
              <a:defRPr/>
            </a:pPr>
            <a:r>
              <a:rPr lang="en-GB" sz="1800" dirty="0">
                <a:latin typeface="Times New Roman" panose="02020603050405020304" pitchFamily="18" charset="0"/>
                <a:ea typeface="Times New Roman" panose="02020603050405020304" pitchFamily="18" charset="0"/>
              </a:rPr>
              <a:t>Financial Services – identifying niche – securities (CFD) trading and investment holding company structures – modern flexible companies and securities laws</a:t>
            </a:r>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sz="1300">
                <a:solidFill>
                  <a:prstClr val="black"/>
                </a:solidFill>
                <a:latin typeface="Palatino Linotype" panose="02040502050505030304"/>
              </a:rPr>
              <a:pPr defTabSz="931774">
                <a:defRPr/>
              </a:pPr>
              <a:t>23</a:t>
            </a:fld>
            <a:endParaRPr lang="en-US" sz="1300">
              <a:solidFill>
                <a:prstClr val="black"/>
              </a:solidFill>
              <a:latin typeface="Palatino Linotype" panose="02040502050505030304"/>
            </a:endParaRPr>
          </a:p>
        </p:txBody>
      </p:sp>
    </p:spTree>
    <p:extLst>
      <p:ext uri="{BB962C8B-B14F-4D97-AF65-F5344CB8AC3E}">
        <p14:creationId xmlns:p14="http://schemas.microsoft.com/office/powerpoint/2010/main" val="262700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0">
              <a:defRPr/>
            </a:pPr>
            <a:endParaRPr lang="en-GB" sz="18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sz="1300">
                <a:solidFill>
                  <a:prstClr val="black"/>
                </a:solidFill>
                <a:latin typeface="Palatino Linotype" panose="02040502050505030304"/>
              </a:rPr>
              <a:pPr defTabSz="931774">
                <a:defRPr/>
              </a:pPr>
              <a:t>24</a:t>
            </a:fld>
            <a:endParaRPr lang="en-US" sz="1300">
              <a:solidFill>
                <a:prstClr val="black"/>
              </a:solidFill>
              <a:latin typeface="Palatino Linotype" panose="02040502050505030304"/>
            </a:endParaRPr>
          </a:p>
        </p:txBody>
      </p:sp>
    </p:spTree>
    <p:extLst>
      <p:ext uri="{BB962C8B-B14F-4D97-AF65-F5344CB8AC3E}">
        <p14:creationId xmlns:p14="http://schemas.microsoft.com/office/powerpoint/2010/main" val="220496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8CC88-BA37-3930-46B8-54B43E4E5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B5F19-1216-31E1-0BE8-791A98901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B411E-4F52-1DAA-F552-97994ED82EE9}"/>
              </a:ext>
            </a:extLst>
          </p:cNvPr>
          <p:cNvSpPr>
            <a:spLocks noGrp="1"/>
          </p:cNvSpPr>
          <p:nvPr>
            <p:ph type="body" idx="1"/>
          </p:nvPr>
        </p:nvSpPr>
        <p:spPr/>
        <p:txBody>
          <a:bodyPr/>
          <a:lstStyle/>
          <a:p>
            <a:endParaRPr lang="en-BZ"/>
          </a:p>
        </p:txBody>
      </p:sp>
      <p:sp>
        <p:nvSpPr>
          <p:cNvPr id="4" name="Slide Number Placeholder 3">
            <a:extLst>
              <a:ext uri="{FF2B5EF4-FFF2-40B4-BE49-F238E27FC236}">
                <a16:creationId xmlns:a16="http://schemas.microsoft.com/office/drawing/2014/main" id="{C1A6563B-B470-B4EF-EB87-1A5037C31828}"/>
              </a:ext>
            </a:extLst>
          </p:cNvPr>
          <p:cNvSpPr>
            <a:spLocks noGrp="1"/>
          </p:cNvSpPr>
          <p:nvPr>
            <p:ph type="sldNum" sz="quarter" idx="10"/>
          </p:nvPr>
        </p:nvSpPr>
        <p:spPr/>
        <p:txBody>
          <a:bodyPr/>
          <a:lstStyle/>
          <a:p>
            <a:pPr defTabSz="931774">
              <a:defRPr/>
            </a:pPr>
            <a:fld id="{37809D77-6270-417D-B912-9E40620F0D03}" type="slidenum">
              <a:rPr lang="en-US">
                <a:solidFill>
                  <a:prstClr val="black"/>
                </a:solidFill>
                <a:latin typeface="Palatino Linotype" panose="02040502050505030304"/>
              </a:rPr>
              <a:pPr defTabSz="931774">
                <a:defRPr/>
              </a:pPr>
              <a:t>25</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3465431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FC35-F23E-0703-BEA3-BFE50D86D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B6321-A6F5-ECDB-86E6-13F51437D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07859-F0AF-3C4A-1302-FCA74D071EC6}"/>
              </a:ext>
            </a:extLst>
          </p:cNvPr>
          <p:cNvSpPr>
            <a:spLocks noGrp="1"/>
          </p:cNvSpPr>
          <p:nvPr>
            <p:ph type="body" idx="1"/>
          </p:nvPr>
        </p:nvSpPr>
        <p:spPr/>
        <p:txBody>
          <a:bodyPr/>
          <a:lstStyle/>
          <a:p>
            <a:pPr defTabSz="949420">
              <a:defRPr/>
            </a:pPr>
            <a:endParaRPr lang="en-GB" sz="1800"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E612168-E347-FECC-4BFA-4B7AA71A08B8}"/>
              </a:ext>
            </a:extLst>
          </p:cNvPr>
          <p:cNvSpPr>
            <a:spLocks noGrp="1"/>
          </p:cNvSpPr>
          <p:nvPr>
            <p:ph type="sldNum" sz="quarter" idx="10"/>
          </p:nvPr>
        </p:nvSpPr>
        <p:spPr/>
        <p:txBody>
          <a:bodyPr/>
          <a:lstStyle/>
          <a:p>
            <a:pPr defTabSz="931774">
              <a:defRPr/>
            </a:pPr>
            <a:fld id="{37809D77-6270-417D-B912-9E40620F0D03}" type="slidenum">
              <a:rPr lang="en-US" sz="1300">
                <a:solidFill>
                  <a:prstClr val="black"/>
                </a:solidFill>
                <a:latin typeface="Palatino Linotype" panose="02040502050505030304"/>
              </a:rPr>
              <a:pPr defTabSz="931774">
                <a:defRPr/>
              </a:pPr>
              <a:t>26</a:t>
            </a:fld>
            <a:endParaRPr lang="en-US" sz="1300">
              <a:solidFill>
                <a:prstClr val="black"/>
              </a:solidFill>
              <a:latin typeface="Palatino Linotype" panose="02040502050505030304"/>
            </a:endParaRPr>
          </a:p>
        </p:txBody>
      </p:sp>
    </p:spTree>
    <p:extLst>
      <p:ext uri="{BB962C8B-B14F-4D97-AF65-F5344CB8AC3E}">
        <p14:creationId xmlns:p14="http://schemas.microsoft.com/office/powerpoint/2010/main" val="2521879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A4BED-F158-77DF-19BF-AC8DA1523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E0471-E163-9ADE-A948-A6900AD1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3E164-475D-356A-271A-E0AD509DA990}"/>
              </a:ext>
            </a:extLst>
          </p:cNvPr>
          <p:cNvSpPr>
            <a:spLocks noGrp="1"/>
          </p:cNvSpPr>
          <p:nvPr>
            <p:ph type="body" idx="1"/>
          </p:nvPr>
        </p:nvSpPr>
        <p:spPr/>
        <p:txBody>
          <a:bodyPr/>
          <a:lstStyle/>
          <a:p>
            <a:pPr defTabSz="949420">
              <a:defRPr/>
            </a:pPr>
            <a:endParaRPr lang="en-GB" sz="1800"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5C2F3F9-7C3F-85AD-EED1-3DDB2DA77461}"/>
              </a:ext>
            </a:extLst>
          </p:cNvPr>
          <p:cNvSpPr>
            <a:spLocks noGrp="1"/>
          </p:cNvSpPr>
          <p:nvPr>
            <p:ph type="sldNum" sz="quarter" idx="10"/>
          </p:nvPr>
        </p:nvSpPr>
        <p:spPr/>
        <p:txBody>
          <a:bodyPr/>
          <a:lstStyle/>
          <a:p>
            <a:pPr defTabSz="931774">
              <a:defRPr/>
            </a:pPr>
            <a:fld id="{37809D77-6270-417D-B912-9E40620F0D03}" type="slidenum">
              <a:rPr lang="en-US" sz="1300">
                <a:solidFill>
                  <a:prstClr val="black"/>
                </a:solidFill>
                <a:latin typeface="Palatino Linotype" panose="02040502050505030304"/>
              </a:rPr>
              <a:pPr defTabSz="931774">
                <a:defRPr/>
              </a:pPr>
              <a:t>27</a:t>
            </a:fld>
            <a:endParaRPr lang="en-US" sz="1300">
              <a:solidFill>
                <a:prstClr val="black"/>
              </a:solidFill>
              <a:latin typeface="Palatino Linotype" panose="02040502050505030304"/>
            </a:endParaRPr>
          </a:p>
        </p:txBody>
      </p:sp>
    </p:spTree>
    <p:extLst>
      <p:ext uri="{BB962C8B-B14F-4D97-AF65-F5344CB8AC3E}">
        <p14:creationId xmlns:p14="http://schemas.microsoft.com/office/powerpoint/2010/main" val="2685242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1774">
              <a:defRPr/>
            </a:pPr>
            <a:fld id="{A186C1A2-93A1-46BA-BC1B-4BB530BE8034}" type="slidenum">
              <a:rPr lang="en-GB" sz="1300">
                <a:solidFill>
                  <a:prstClr val="black"/>
                </a:solidFill>
                <a:latin typeface="Calibri" panose="020F0502020204030204"/>
              </a:rPr>
              <a:pPr defTabSz="931774">
                <a:defRPr/>
              </a:pPr>
              <a:t>28</a:t>
            </a:fld>
            <a:endParaRPr lang="en-GB" sz="1300">
              <a:solidFill>
                <a:prstClr val="black"/>
              </a:solidFill>
              <a:latin typeface="Calibri" panose="020F0502020204030204"/>
            </a:endParaRPr>
          </a:p>
        </p:txBody>
      </p:sp>
    </p:spTree>
    <p:extLst>
      <p:ext uri="{BB962C8B-B14F-4D97-AF65-F5344CB8AC3E}">
        <p14:creationId xmlns:p14="http://schemas.microsoft.com/office/powerpoint/2010/main" val="171139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a:solidFill>
                  <a:prstClr val="black"/>
                </a:solidFill>
                <a:latin typeface="Palatino Linotype" panose="02040502050505030304"/>
              </a:rPr>
              <a:pPr defTabSz="931774">
                <a:defRPr/>
              </a:pPr>
              <a:t>3</a:t>
            </a:fld>
            <a:endParaRPr lang="en-US">
              <a:solidFill>
                <a:prstClr val="black"/>
              </a:solidFill>
              <a:latin typeface="Palatino Linotype" panose="02040502050505030304"/>
            </a:endParaRPr>
          </a:p>
        </p:txBody>
      </p:sp>
    </p:spTree>
    <p:extLst>
      <p:ext uri="{BB962C8B-B14F-4D97-AF65-F5344CB8AC3E}">
        <p14:creationId xmlns:p14="http://schemas.microsoft.com/office/powerpoint/2010/main" val="375411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0">
              <a:defRPr/>
            </a:pPr>
            <a:r>
              <a:rPr lang="en-GB" sz="1800" dirty="0">
                <a:latin typeface="Times New Roman" panose="02020603050405020304" pitchFamily="18" charset="0"/>
                <a:ea typeface="Times New Roman" panose="02020603050405020304" pitchFamily="18" charset="0"/>
              </a:rPr>
              <a:t>Across both the Central American and Caribbean regions, growth decelerated as the post-pandemic boom subsided. </a:t>
            </a:r>
          </a:p>
          <a:p>
            <a:pPr defTabSz="949420">
              <a:defRPr/>
            </a:pPr>
            <a:endParaRPr lang="en-GB" sz="1800" dirty="0">
              <a:latin typeface="Times New Roman" panose="02020603050405020304" pitchFamily="18" charset="0"/>
              <a:ea typeface="Times New Roman" panose="02020603050405020304" pitchFamily="18" charset="0"/>
            </a:endParaRPr>
          </a:p>
          <a:p>
            <a:pPr defTabSz="949420">
              <a:defRPr/>
            </a:pPr>
            <a:endParaRPr lang="en-GB" sz="1800" dirty="0">
              <a:latin typeface="Times New Roman" panose="02020603050405020304" pitchFamily="18" charset="0"/>
              <a:ea typeface="Times New Roman" panose="02020603050405020304" pitchFamily="18" charset="0"/>
            </a:endParaRPr>
          </a:p>
          <a:p>
            <a:pPr defTabSz="949420">
              <a:defRPr/>
            </a:pPr>
            <a:r>
              <a:rPr lang="en-GB" sz="1800" dirty="0">
                <a:latin typeface="Times New Roman" panose="02020603050405020304" pitchFamily="18" charset="0"/>
                <a:ea typeface="Times New Roman" panose="02020603050405020304" pitchFamily="18" charset="0"/>
              </a:rPr>
              <a:t>Growth in Belize stood at 6.6%, higher than the Central American and tourism-dependent nation average of 3.8% and 4.1%. </a:t>
            </a:r>
          </a:p>
          <a:p>
            <a:pPr defTabSz="949420">
              <a:defRPr/>
            </a:pPr>
            <a:endParaRPr lang="en-GB" sz="1800" dirty="0">
              <a:latin typeface="Times New Roman" panose="02020603050405020304" pitchFamily="18" charset="0"/>
              <a:ea typeface="Times New Roman" panose="02020603050405020304" pitchFamily="18" charset="0"/>
            </a:endParaRPr>
          </a:p>
          <a:p>
            <a:pPr defTabSz="949420">
              <a:defRPr/>
            </a:pPr>
            <a:endParaRPr lang="en-GB" sz="18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809D77-6270-417D-B912-9E40620F0D03}" type="slidenum">
              <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418376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Schoolbook" panose="02040604050505020304" pitchFamily="18" charset="0"/>
                <a:ea typeface="Calibri" panose="020F0502020204030204" pitchFamily="34" charset="0"/>
                <a:cs typeface="Times New Roman" panose="02020603050405020304" pitchFamily="18" charset="0"/>
              </a:rPr>
              <a:t>Second quarter GDP growth is estimated at </a:t>
            </a:r>
            <a:r>
              <a:rPr lang="en-GB" sz="1800" b="1" dirty="0">
                <a:effectLst/>
                <a:latin typeface="Century Schoolbook" panose="02040604050505020304" pitchFamily="18" charset="0"/>
                <a:ea typeface="Calibri" panose="020F0502020204030204" pitchFamily="34" charset="0"/>
                <a:cs typeface="Times New Roman" panose="02020603050405020304" pitchFamily="18" charset="0"/>
              </a:rPr>
              <a:t>6.6% </a:t>
            </a:r>
            <a:r>
              <a:rPr lang="en-GB" sz="1800" dirty="0">
                <a:effectLst/>
                <a:latin typeface="Century Schoolbook" panose="02040604050505020304" pitchFamily="18" charset="0"/>
                <a:ea typeface="Calibri" panose="020F0502020204030204" pitchFamily="34" charset="0"/>
                <a:cs typeface="Times New Roman" panose="02020603050405020304" pitchFamily="18" charset="0"/>
              </a:rPr>
              <a:t>within a</a:t>
            </a:r>
            <a:r>
              <a:rPr lang="en-GB" sz="1800" b="1" dirty="0">
                <a:effectLst/>
                <a:latin typeface="Century Schoolbook" panose="02040604050505020304" pitchFamily="18" charset="0"/>
                <a:ea typeface="Calibri" panose="020F0502020204030204" pitchFamily="34" charset="0"/>
                <a:cs typeface="Times New Roman" panose="02020603050405020304" pitchFamily="18" charset="0"/>
              </a:rPr>
              <a:t> range of 5.4% - 9.4%***</a:t>
            </a:r>
            <a:r>
              <a:rPr lang="en-GB" sz="1800" dirty="0">
                <a:effectLst/>
                <a:latin typeface="Century Schoolbook" panose="02040604050505020304" pitchFamily="18" charset="0"/>
                <a:ea typeface="Calibri" panose="020F0502020204030204" pitchFamily="34" charset="0"/>
                <a:cs typeface="Times New Roman" panose="02020603050405020304" pitchFamily="18" charset="0"/>
              </a:rPr>
              <a:t> when compared to the same quarter of 2023. The tertiary sector is projected to carry growth, at an estimated 5.9%, owing to a full rebound in stay-over arrivals relative to 2019 levels. Contributions from the secondary sector and taxes will bolster growth as primary sector activity is projected contract. </a:t>
            </a:r>
            <a:endParaRPr lang="en-B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Times New Roman" panose="02020603050405020304" pitchFamily="18" charset="0"/>
            </a:endParaRPr>
          </a:p>
          <a:p>
            <a:pPr marL="0" marR="0" algn="just">
              <a:lnSpc>
                <a:spcPct val="107000"/>
              </a:lnSpc>
              <a:spcBef>
                <a:spcPts val="0"/>
              </a:spcBef>
              <a:spcAft>
                <a:spcPts val="0"/>
              </a:spcAft>
            </a:pPr>
            <a:endParaRPr lang="en-GB" sz="1800" dirty="0">
              <a:effectLst/>
              <a:latin typeface="Century Schoolbook" panose="02040604050505020304" pitchFamily="18" charset="0"/>
              <a:ea typeface="Calibri" panose="020F0502020204030204" pitchFamily="34" charset="0"/>
              <a:cs typeface="Times New Roman" panose="02020603050405020304" pitchFamily="18" charset="0"/>
            </a:endParaRPr>
          </a:p>
          <a:p>
            <a:r>
              <a:rPr lang="en-GB" sz="1800" dirty="0">
                <a:latin typeface="Times New Roman" panose="02020603050405020304" pitchFamily="18" charset="0"/>
              </a:rPr>
              <a:t>***Range was adjusted upwards following the incorporation of fiscal data</a:t>
            </a:r>
          </a:p>
          <a:p>
            <a:endParaRPr lang="en-GB" sz="180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dobe Garamond Pro" panose="02020502060506020403" pitchFamily="18" charset="0"/>
              </a:rPr>
              <a:t>If actual results deviates from the forecasted estimate, an upward trajectory is anticipated.</a:t>
            </a: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endParaRPr lang="en-GB" sz="1800"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09D77-6270-417D-B912-9E40620F0D03}" type="slidenum">
              <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69684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ctr">
              <a:lnSpc>
                <a:spcPct val="115000"/>
              </a:lnSpc>
              <a:spcBef>
                <a:spcPts val="0"/>
              </a:spcBef>
              <a:spcAft>
                <a:spcPts val="0"/>
              </a:spcAft>
            </a:pPr>
            <a:r>
              <a:rPr lang="en-GB" sz="1200" i="1" u="heavy"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Primary Sector</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The primary sector is estimated to rise by 6.4% in 2024, marking a significant turnaround from the 10.6% contraction in 2023. The “</a:t>
            </a:r>
            <a:r>
              <a:rPr lang="en-GB" sz="1200" i="1"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Agriculture, Forestry, and Fishing” </a:t>
            </a: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category will grow by 8.4%, driven by a rebound in the production of banana, sugar, and “other” crops, namely soybeans, sorghum, and corn. </a:t>
            </a:r>
          </a:p>
          <a:p>
            <a:pPr marL="285750" marR="0" indent="-285750" algn="just" fontAlgn="ctr">
              <a:lnSpc>
                <a:spcPct val="115000"/>
              </a:lnSpc>
              <a:spcBef>
                <a:spcPts val="0"/>
              </a:spcBef>
              <a:spcAft>
                <a:spcPts val="0"/>
              </a:spcAft>
              <a:buFont typeface="Arial" panose="020B0604020202020204" pitchFamily="34" charset="0"/>
              <a:buChar char="•"/>
            </a:pPr>
            <a:endPar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Banana production is estimated to rebound by 28.9%, due to improved weather conditions and increased efforts to reduce the spread of the Black Sigatoka Disease. Sugarcane deliveries is expected to jump by 17.5%, owing to a stellar 25.6% increase from the western-mill, and favourable climatic conditions in the north. Meanwhile, the production of “other” crops, namely soybeans, sorghum, and corn, is expected to skyrocket to 10.3%, owing to strengthened export prices on the regional markets. As for </a:t>
            </a:r>
            <a:r>
              <a:rPr lang="en-GB" sz="1200" i="1"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“Mining”</a:t>
            </a: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 the industry’s output will decline by 8.7%, reflecting a reduction in petroleum extraction and quarrying activities of 24.3% and 5.0%, respectively.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defTabSz="949420">
              <a:buFont typeface="Arial" panose="020B0604020202020204" pitchFamily="34" charset="0"/>
              <a:buChar char="•"/>
              <a:defRPr/>
            </a:pPr>
            <a:endParaRPr lang="en-GB" sz="1200" b="1" u="sng" dirty="0">
              <a:latin typeface="Times New Roman" panose="02020603050405020304" pitchFamily="18" charset="0"/>
              <a:ea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Meanwhile, a projected 8.7% decrease in “Mining” will moderate the sector’s growth.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949420">
              <a:buFont typeface="Arial" panose="020B0604020202020204" pitchFamily="34" charset="0"/>
              <a:buNone/>
              <a:defRPr/>
            </a:pPr>
            <a:r>
              <a:rPr lang="en-GB" sz="1200" b="1" u="sng" dirty="0">
                <a:latin typeface="Times New Roman" panose="02020603050405020304" pitchFamily="18" charset="0"/>
                <a:ea typeface="Times New Roman" panose="02020603050405020304" pitchFamily="18" charset="0"/>
              </a:rPr>
              <a:t>Secondary Sector</a:t>
            </a:r>
          </a:p>
          <a:p>
            <a:pPr marL="0" indent="0" defTabSz="949420">
              <a:buFont typeface="Arial" panose="020B0604020202020204" pitchFamily="34" charset="0"/>
              <a:buNone/>
              <a:defRPr/>
            </a:pPr>
            <a:endParaRPr lang="en-GB" sz="1200" dirty="0">
              <a:latin typeface="Times New Roman" panose="02020603050405020304" pitchFamily="18" charset="0"/>
              <a:ea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The secondary sector is projected to accelerate to 5.0%, relative to the 1.6% decline in 2023. Electricity is anticipated to carry the sector’s growth.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0"/>
              </a:spcAft>
              <a:buFont typeface="Arial" panose="020B0604020202020204" pitchFamily="34" charset="0"/>
              <a:buNone/>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The </a:t>
            </a:r>
            <a:r>
              <a:rPr lang="en-GB" sz="1200" i="1"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“Electricity” </a:t>
            </a: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subcategory is projected to grow by a stellar 28.4% increase, when compared to the 12.1% contraction in 2023. The significant growth will be driven by a 34.2% increase in the production of domestic electricity sources, namely hydroelectric and biomass, as Mexico reduced its supply of electricity to Belize which led to periods of load-shedding during the beginning of the year. As a result, imported electricity is projected to decline by 8.1% in 2024. </a:t>
            </a:r>
          </a:p>
          <a:p>
            <a:pPr marL="285750" marR="0" indent="-285750" algn="just" fontAlgn="ctr">
              <a:lnSpc>
                <a:spcPct val="115000"/>
              </a:lnSpc>
              <a:spcBef>
                <a:spcPts val="0"/>
              </a:spcBef>
              <a:spcAft>
                <a:spcPts val="0"/>
              </a:spcAft>
              <a:buFont typeface="Arial" panose="020B0604020202020204" pitchFamily="34" charset="0"/>
              <a:buChar char="•"/>
            </a:pPr>
            <a:endPar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The </a:t>
            </a:r>
            <a:r>
              <a:rPr lang="en-GB" sz="1200" i="1"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“Manufacturing”</a:t>
            </a: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 subcategory is expected to inch-up by 3.1%, as an anticipated increase in sugar deliveries will boost processed sugar and molasses by 8.8% and 11.4%, respectively. Meanwhile, the full recovery in overnight tourism arrivals and strengthened domestic demand will contribute to a rise in soft drinks, beer, and rum production by 10.0%, 5.0%, and 3.0% respectively. </a:t>
            </a:r>
          </a:p>
          <a:p>
            <a:pPr marL="285750" marR="0" indent="-285750" algn="just" fontAlgn="ctr">
              <a:lnSpc>
                <a:spcPct val="115000"/>
              </a:lnSpc>
              <a:spcBef>
                <a:spcPts val="0"/>
              </a:spcBef>
              <a:spcAft>
                <a:spcPts val="0"/>
              </a:spcAft>
              <a:buFont typeface="Arial" panose="020B0604020202020204" pitchFamily="34" charset="0"/>
              <a:buChar char="•"/>
            </a:pPr>
            <a:endPar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Water distribution will grow by 4.5% due to increased water connections and heightened demand from the tourism industry. Meanwhile, construction activity is expected to expand by a moderate 1.1%, owing to a marginal 0.3% growth in loans for construction and 2.1% upturn in imports of construction materials.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ct val="115000"/>
              </a:lnSpc>
              <a:spcBef>
                <a:spcPts val="0"/>
              </a:spcBef>
              <a:spcAft>
                <a:spcPts val="0"/>
              </a:spcAft>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ct val="115000"/>
              </a:lnSpc>
              <a:spcBef>
                <a:spcPts val="0"/>
              </a:spcBef>
              <a:spcAft>
                <a:spcPts val="0"/>
              </a:spcAft>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ct val="115000"/>
              </a:lnSpc>
              <a:spcBef>
                <a:spcPts val="0"/>
              </a:spcBef>
              <a:spcAft>
                <a:spcPts val="0"/>
              </a:spcAft>
            </a:pPr>
            <a:r>
              <a:rPr lang="en-GB" sz="1200" dirty="0">
                <a:solidFill>
                  <a:srgbClr val="000000"/>
                </a:solidFill>
                <a:effectLst/>
                <a:latin typeface="Aptos" panose="020B0004020202020204" pitchFamily="34" charset="0"/>
                <a:ea typeface="Calibri" panose="020F0502020204030204" pitchFamily="34" charset="0"/>
                <a:cs typeface="Bookman Old Style" panose="02050604050505020204" pitchFamily="18" charset="0"/>
              </a:rPr>
              <a:t> </a:t>
            </a:r>
            <a:r>
              <a:rPr lang="en-GB" sz="1200" i="1" u="heavy" dirty="0">
                <a:effectLst/>
                <a:latin typeface="Aptos" panose="020B0004020202020204" pitchFamily="34" charset="0"/>
                <a:ea typeface="Calibri" panose="020F0502020204030204" pitchFamily="34" charset="0"/>
                <a:cs typeface="Bookman Old Style" panose="02050604050505020204" pitchFamily="18" charset="0"/>
              </a:rPr>
              <a:t>Tertiary Sector</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ct val="115000"/>
              </a:lnSpc>
              <a:spcBef>
                <a:spcPts val="0"/>
              </a:spcBef>
              <a:spcAft>
                <a:spcPts val="0"/>
              </a:spcAft>
            </a:pPr>
            <a:r>
              <a:rPr lang="en-GB" sz="1200" dirty="0">
                <a:effectLst/>
                <a:latin typeface="Aptos" panose="020B0004020202020204" pitchFamily="34" charset="0"/>
                <a:ea typeface="Calibri" panose="020F0502020204030204" pitchFamily="34" charset="0"/>
                <a:cs typeface="Bookman Old Style" panose="02050604050505020204" pitchFamily="18" charset="0"/>
              </a:rPr>
              <a:t>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effectLst/>
                <a:latin typeface="Aptos" panose="020B0004020202020204" pitchFamily="34" charset="0"/>
                <a:ea typeface="Calibri" panose="020F0502020204030204" pitchFamily="34" charset="0"/>
                <a:cs typeface="Bookman Old Style" panose="02050604050505020204" pitchFamily="18" charset="0"/>
              </a:rPr>
              <a:t>The tertiary sector is projected to expand by 7.6%, despite slowing down from the 9.9% increase in 2023. In 2024, tourism activity and related industries will remain as the main value-added generator, while other business and government service activities will continue to witness growth.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effectLst/>
                <a:latin typeface="Aptos" panose="020B0004020202020204" pitchFamily="34" charset="0"/>
                <a:ea typeface="Calibri" panose="020F0502020204030204" pitchFamily="34" charset="0"/>
                <a:cs typeface="Bookman Old Style" panose="02050604050505020204" pitchFamily="18" charset="0"/>
              </a:rPr>
              <a:t>Overnight tourism arrivals are expected to grow by a robust 22.4%, due to intensified marketing efforts in major destinations and improved air connectivity to US cities. At the half year mark, stay-over arrivals exceeded 2019’s levels by 14.4% while cruise tourism lagged by 25.0%. Therefore, cruise tourism is expected to grow at a slower pace in 2024, owing partly to the country’s lack of proper port facilities to accommodate cruise disembarkations Notwithstanding, the growth in tourism arrivals will prop-up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“Accommodation and Food Service” </a:t>
            </a:r>
            <a:r>
              <a:rPr lang="en-GB" sz="1200" dirty="0">
                <a:effectLst/>
                <a:latin typeface="Aptos" panose="020B0004020202020204" pitchFamily="34" charset="0"/>
                <a:ea typeface="Calibri" panose="020F0502020204030204" pitchFamily="34" charset="0"/>
                <a:cs typeface="Bookman Old Style" panose="02050604050505020204" pitchFamily="18" charset="0"/>
              </a:rPr>
              <a:t>by 23.5%, while the closely related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“Transportation”</a:t>
            </a:r>
            <a:r>
              <a:rPr lang="en-GB" sz="1200" dirty="0">
                <a:effectLst/>
                <a:latin typeface="Aptos" panose="020B0004020202020204" pitchFamily="34" charset="0"/>
                <a:ea typeface="Calibri" panose="020F0502020204030204" pitchFamily="34" charset="0"/>
                <a:cs typeface="Bookman Old Style" panose="02050604050505020204" pitchFamily="18" charset="0"/>
              </a:rPr>
              <a:t> will rise by 17.4%, as land and air-based arrivals grew steadily throughout the year.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effectLst/>
                <a:latin typeface="Aptos" panose="020B0004020202020204" pitchFamily="34" charset="0"/>
                <a:ea typeface="Calibri" panose="020F0502020204030204" pitchFamily="34" charset="0"/>
                <a:cs typeface="Bookman Old Style" panose="02050604050505020204" pitchFamily="18" charset="0"/>
              </a:rPr>
              <a:t>Meanwhile, retail activity measured in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“Wholesale and Retail Trade”</a:t>
            </a:r>
            <a:r>
              <a:rPr lang="en-GB" sz="1200" dirty="0">
                <a:effectLst/>
                <a:latin typeface="Aptos" panose="020B0004020202020204" pitchFamily="34" charset="0"/>
                <a:ea typeface="Calibri" panose="020F0502020204030204" pitchFamily="34" charset="0"/>
                <a:cs typeface="Bookman Old Style" panose="02050604050505020204" pitchFamily="18" charset="0"/>
              </a:rPr>
              <a:t> will increase by 6.5%. The category will be driven by a projected 12.2% rise in the value of imported goods as the country purchased high-value generators over the beginning of the year and is anticipated to purchase increased volumes of fuel, amidst elevated world oil prices.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0"/>
              </a:spcAft>
              <a:buFont typeface="Arial" panose="020B0604020202020204" pitchFamily="34" charset="0"/>
              <a:buNone/>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fontAlgn="ctr">
              <a:lnSpc>
                <a:spcPct val="115000"/>
              </a:lnSpc>
              <a:spcBef>
                <a:spcPts val="0"/>
              </a:spcBef>
              <a:spcAft>
                <a:spcPts val="0"/>
              </a:spcAft>
              <a:buFont typeface="Arial" panose="020B0604020202020204" pitchFamily="34" charset="0"/>
              <a:buChar char="•"/>
            </a:pPr>
            <a:r>
              <a:rPr lang="en-GB" sz="1200" dirty="0">
                <a:effectLst/>
                <a:latin typeface="Aptos" panose="020B0004020202020204" pitchFamily="34" charset="0"/>
                <a:ea typeface="Calibri" panose="020F0502020204030204" pitchFamily="34" charset="0"/>
                <a:cs typeface="Bookman Old Style" panose="02050604050505020204" pitchFamily="18" charset="0"/>
              </a:rPr>
              <a:t>In the private sector,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“Professional, Scientific, and Technical Activities”</a:t>
            </a:r>
            <a:r>
              <a:rPr lang="en-GB" sz="1200" dirty="0">
                <a:effectLst/>
                <a:latin typeface="Aptos" panose="020B0004020202020204" pitchFamily="34" charset="0"/>
                <a:ea typeface="Calibri" panose="020F0502020204030204" pitchFamily="34" charset="0"/>
                <a:cs typeface="Bookman Old Style" panose="02050604050505020204" pitchFamily="18" charset="0"/>
              </a:rPr>
              <a:t> and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“Real Estate Activities”</a:t>
            </a:r>
            <a:r>
              <a:rPr lang="en-GB" sz="1200" dirty="0">
                <a:effectLst/>
                <a:latin typeface="Aptos" panose="020B0004020202020204" pitchFamily="34" charset="0"/>
                <a:ea typeface="Calibri" panose="020F0502020204030204" pitchFamily="34" charset="0"/>
                <a:cs typeface="Bookman Old Style" panose="02050604050505020204" pitchFamily="18" charset="0"/>
              </a:rPr>
              <a:t> is expected to increase by 10.7% and 3.4%, respectively. Meanwhile,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“Administrative and Support Service Activities"</a:t>
            </a:r>
            <a:r>
              <a:rPr lang="en-GB" sz="1200" dirty="0">
                <a:effectLst/>
                <a:latin typeface="Aptos" panose="020B0004020202020204" pitchFamily="34" charset="0"/>
                <a:ea typeface="Calibri" panose="020F0502020204030204" pitchFamily="34" charset="0"/>
                <a:cs typeface="Bookman Old Style" panose="02050604050505020204" pitchFamily="18" charset="0"/>
              </a:rPr>
              <a:t> will expand by 7.0%, stimulated by a projected 11.0% increase in business process outsourcing activities following strengthened performance observed over the first half of the year.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0"/>
              </a:spcAft>
              <a:buFont typeface="Arial" panose="020B0604020202020204" pitchFamily="34" charset="0"/>
              <a:buNone/>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0"/>
              </a:spcAft>
              <a:buFont typeface="Arial" panose="020B0604020202020204" pitchFamily="34" charset="0"/>
              <a:buNone/>
            </a:pP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ct val="115000"/>
              </a:lnSpc>
              <a:spcBef>
                <a:spcPts val="0"/>
              </a:spcBef>
              <a:spcAft>
                <a:spcPts val="0"/>
              </a:spcAft>
            </a:pPr>
            <a:r>
              <a:rPr lang="en-GB" sz="1200" i="1" u="heavy" dirty="0">
                <a:effectLst/>
                <a:latin typeface="Aptos" panose="020B0004020202020204" pitchFamily="34" charset="0"/>
                <a:ea typeface="Calibri" panose="020F0502020204030204" pitchFamily="34" charset="0"/>
                <a:cs typeface="Bookman Old Style" panose="02050604050505020204" pitchFamily="18" charset="0"/>
              </a:rPr>
              <a:t>Taxes and Subsidies</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Aptos" panose="020B0004020202020204" pitchFamily="34" charset="0"/>
                <a:ea typeface="Calibri" panose="020F0502020204030204" pitchFamily="34" charset="0"/>
                <a:cs typeface="Bookman Old Style" panose="02050604050505020204" pitchFamily="18" charset="0"/>
              </a:rPr>
              <a:t>Lastly, </a:t>
            </a:r>
            <a:r>
              <a:rPr lang="en-GB" sz="1200" i="1" dirty="0">
                <a:effectLst/>
                <a:latin typeface="Aptos" panose="020B0004020202020204" pitchFamily="34" charset="0"/>
                <a:ea typeface="Calibri" panose="020F0502020204030204" pitchFamily="34" charset="0"/>
                <a:cs typeface="Bookman Old Style" panose="02050604050505020204" pitchFamily="18" charset="0"/>
              </a:rPr>
              <a:t>“Taxes and Subsidies”</a:t>
            </a:r>
            <a:r>
              <a:rPr lang="en-GB" sz="1200" dirty="0">
                <a:effectLst/>
                <a:latin typeface="Aptos" panose="020B0004020202020204" pitchFamily="34" charset="0"/>
                <a:ea typeface="Calibri" panose="020F0502020204030204" pitchFamily="34" charset="0"/>
                <a:cs typeface="Bookman Old Style" panose="02050604050505020204" pitchFamily="18" charset="0"/>
              </a:rPr>
              <a:t> is projected to grow by 4.4%, following higher than anticipated tax collection activities. Gains are expected for import duty, revenue replacement tax, and general sales tax, despite slowed growth for taxes on foreign currency transfers and stamp duties. </a:t>
            </a:r>
            <a:endParaRPr lang="en-BZ"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949420">
              <a:buFont typeface="Arial" panose="020B0604020202020204" pitchFamily="34" charset="0"/>
              <a:buNone/>
              <a:defRPr/>
            </a:pPr>
            <a:endParaRPr lang="en-GB" sz="1200" dirty="0">
              <a:latin typeface="Times New Roman" panose="02020603050405020304" pitchFamily="18" charset="0"/>
              <a:ea typeface="Times New Roman" panose="02020603050405020304" pitchFamily="18" charset="0"/>
            </a:endParaRPr>
          </a:p>
          <a:p>
            <a:endParaRPr lang="en-B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1B4CB-A1BE-41B3-B7CF-A97899A43680}" type="slidenum">
              <a:rPr kumimoji="0" lang="en-B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B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24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latin typeface="Times New Roman" panose="02020603050405020304" pitchFamily="18" charset="0"/>
              </a:rPr>
              <a:t>Nominal: </a:t>
            </a:r>
          </a:p>
          <a:p>
            <a:endParaRPr lang="en-GB" sz="1800" dirty="0">
              <a:latin typeface="Times New Roman" panose="02020603050405020304" pitchFamily="18" charset="0"/>
            </a:endParaRPr>
          </a:p>
          <a:p>
            <a:pPr marL="0" indent="0">
              <a:buFont typeface="Arial" panose="020B0604020202020204" pitchFamily="34" charset="0"/>
              <a:buNone/>
            </a:pPr>
            <a:r>
              <a:rPr lang="en-BZ" sz="1800" dirty="0">
                <a:effectLst/>
                <a:latin typeface="Calibri" panose="020F0502020204030204" pitchFamily="34" charset="0"/>
              </a:rPr>
              <a:t>Real:</a:t>
            </a:r>
          </a:p>
          <a:p>
            <a:pPr marL="0" indent="0">
              <a:buFont typeface="Arial" panose="020B0604020202020204" pitchFamily="34" charset="0"/>
              <a:buNone/>
            </a:pPr>
            <a:endParaRPr lang="en-BZ" sz="1800" dirty="0">
              <a:effectLst/>
              <a:latin typeface="Calibri" panose="020F0502020204030204" pitchFamily="34" charset="0"/>
            </a:endParaRPr>
          </a:p>
          <a:p>
            <a:pPr marL="285750" indent="-285750">
              <a:buFont typeface="Arial" panose="020B0604020202020204" pitchFamily="34" charset="0"/>
              <a:buChar char="•"/>
            </a:pPr>
            <a:endParaRPr lang="en-GB" sz="1800"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809D77-6270-417D-B912-9E40620F0D03}" type="slidenum">
              <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69684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20">
              <a:defRP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Revenue and grants for the April to June 2024 period increased by $93.3mn (25.6%) to $458.1mn, representing 30.2% of the budget target.  This revenue upturn was driven mainly by heightened tax collections, which rose by $72.8mn to $410.3mn. "Income and Profits" accounted for 75.1% ($54.7mn) of the total tax revenue increase, supported mainly by greater business tax collections. Furthermore, "Taxes on Goods and Services" rose by $13.4mn to $207.9mn following modest jumps in general sales tax and excise receipts. Additionally, upticks in import and environmental tax receipts were the main contributors to the $4.4mn lift in "International Trade and Transactions" to $57.2mn. Furthermore, non-tax revenue rose by $20.6mn to $43.3m reflecting stronger-than-budgeted inflows from quasi-government entities. In contrast, grants recorded a marginal shortfall of $0.9mn over the previous period.</a:t>
            </a:r>
          </a:p>
          <a:p>
            <a:pPr defTabSz="949420">
              <a:defRPr/>
            </a:pPr>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pPr defTabSz="949420">
              <a:defRPr/>
            </a:pPr>
            <a:r>
              <a:rPr lang="en-US" sz="2800" dirty="0"/>
              <a:t>Expenditures over the first three months of the fiscal year </a:t>
            </a:r>
            <a:r>
              <a:rPr lang="en-US" sz="2800" dirty="0" err="1"/>
              <a:t>totalled</a:t>
            </a:r>
            <a:r>
              <a:rPr lang="en-US" sz="2800" dirty="0"/>
              <a:t> $365.2mn. This amount was only 22.8% of targeted spending and $5.9mn (1.6%) less than the previous quarter in 2023. The decline was due to a decrease in capital spending, which overshadowed a marginal increase in current spending. Current expenditure increased by $5.9mn to $298.5mn, driven by higher spending on interest, pensions, and goods and services, while outlays on wages and transfers declined. </a:t>
            </a:r>
          </a:p>
          <a:p>
            <a:pPr defTabSz="949420">
              <a:defRPr/>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defTabSz="949420">
              <a:defRPr/>
            </a:pPr>
            <a:r>
              <a:rPr lang="en-US" sz="2800" dirty="0"/>
              <a:t>In addition, capital expenditure and net lending declined by $11.8mn to $66.7mn, as a $16.8mn falloff in capital expenditure eclipsed a $5.0mn increase in net lending. Capital spending amounted to $61.5mn, with 24.2% spent on general public affairs, 20.3% on health </a:t>
            </a:r>
            <a:r>
              <a:rPr lang="en-US" sz="2800" dirty="0" err="1"/>
              <a:t>programmes</a:t>
            </a:r>
            <a:r>
              <a:rPr lang="en-US" sz="2800" dirty="0"/>
              <a:t>, 18.4% on infrastructural projects, and 15.1% on economic sectors</a:t>
            </a:r>
            <a:endParaRPr lang="en-BZ" sz="1800" kern="100" dirty="0">
              <a:effectLst/>
              <a:latin typeface="Aptos" panose="020B0004020202020204" pitchFamily="34" charset="0"/>
              <a:ea typeface="Aptos" panose="020B0004020202020204" pitchFamily="34" charset="0"/>
              <a:cs typeface="Times New Roman" panose="02020603050405020304" pitchFamily="18" charset="0"/>
            </a:endParaRPr>
          </a:p>
          <a:p>
            <a:pPr defTabSz="949420">
              <a:defRPr/>
            </a:pPr>
            <a:endParaRPr lang="en-GB" sz="1800" dirty="0">
              <a:latin typeface="Times New Roman" panose="02020603050405020304" pitchFamily="18" charset="0"/>
              <a:ea typeface="Times New Roman" panose="02020603050405020304" pitchFamily="18" charset="0"/>
            </a:endParaRPr>
          </a:p>
          <a:p>
            <a:pPr defTabSz="949420">
              <a:defRPr/>
            </a:pPr>
            <a:endParaRPr lang="en-GB" sz="18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1774">
              <a:defRPr/>
            </a:pPr>
            <a:fld id="{37809D77-6270-417D-B912-9E40620F0D03}" type="slidenum">
              <a:rPr lang="en-US" sz="1300">
                <a:solidFill>
                  <a:prstClr val="black"/>
                </a:solidFill>
                <a:latin typeface="Palatino Linotype" panose="02040502050505030304"/>
              </a:rPr>
              <a:pPr defTabSz="931774">
                <a:defRPr/>
              </a:pPr>
              <a:t>8</a:t>
            </a:fld>
            <a:endParaRPr lang="en-US" sz="1300">
              <a:solidFill>
                <a:prstClr val="black"/>
              </a:solidFill>
              <a:latin typeface="Palatino Linotype" panose="02040502050505030304"/>
            </a:endParaRPr>
          </a:p>
        </p:txBody>
      </p:sp>
    </p:spTree>
    <p:extLst>
      <p:ext uri="{BB962C8B-B14F-4D97-AF65-F5344CB8AC3E}">
        <p14:creationId xmlns:p14="http://schemas.microsoft.com/office/powerpoint/2010/main" val="372958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62377" indent="-232943" defTabSz="465887" eaLnBrk="0" fontAlgn="base" hangingPunct="0">
              <a:spcBef>
                <a:spcPct val="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3028264" indent="-232943" defTabSz="465887" eaLnBrk="0" fontAlgn="base" hangingPunct="0">
              <a:spcBef>
                <a:spcPct val="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94151" indent="-232943" defTabSz="465887" eaLnBrk="0" fontAlgn="base" hangingPunct="0">
              <a:spcBef>
                <a:spcPct val="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960038" indent="-232943" defTabSz="465887" eaLnBrk="0" fontAlgn="base" hangingPunct="0">
              <a:spcBef>
                <a:spcPct val="0"/>
              </a:spcBef>
              <a:spcAft>
                <a:spcPct val="0"/>
              </a:spcAft>
              <a:buClr>
                <a:srgbClr val="000000"/>
              </a:buClr>
              <a:buSzPct val="100000"/>
              <a:buFont typeface="Times New Roman" panose="02020603050405020304" pitchFamily="18" charset="0"/>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buClrTx/>
              <a:buFontTx/>
              <a:buNone/>
            </a:pPr>
            <a:fld id="{A852B4C8-E293-8440-BE5D-74C24DB55589}" type="slidenum">
              <a:rPr lang="en-US" altLang="en-US">
                <a:solidFill>
                  <a:srgbClr val="000000"/>
                </a:solidFill>
                <a:latin typeface="Lato Light" panose="020F0502020204030203" pitchFamily="34" charset="0"/>
              </a:rPr>
              <a:pPr>
                <a:buClrTx/>
                <a:buFontTx/>
                <a:buNone/>
              </a:pPr>
              <a:t>9</a:t>
            </a:fld>
            <a:endParaRPr lang="en-US" altLang="en-US" dirty="0">
              <a:solidFill>
                <a:srgbClr val="000000"/>
              </a:solidFill>
              <a:latin typeface="Lato Light" panose="020F0502020204030203" pitchFamily="34" charset="0"/>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7722624" y="7325626"/>
            <a:ext cx="5919470" cy="384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r">
              <a:buClrTx/>
              <a:buFontTx/>
              <a:buNone/>
            </a:pPr>
            <a:fld id="{AE7E9F37-C258-0146-AB07-0A6F63C09269}" type="slidenum">
              <a:rPr lang="en-US" altLang="en-US" sz="1400">
                <a:solidFill>
                  <a:srgbClr val="000000"/>
                </a:solidFill>
                <a:latin typeface="Lato Light" panose="020F0502020204030203" pitchFamily="34" charset="0"/>
              </a:rPr>
              <a:pPr algn="r">
                <a:buClrTx/>
                <a:buFontTx/>
                <a:buNone/>
              </a:pPr>
              <a:t>9</a:t>
            </a:fld>
            <a:endParaRPr lang="en-US" altLang="en-US" sz="1400" dirty="0">
              <a:solidFill>
                <a:srgbClr val="000000"/>
              </a:solidFill>
              <a:latin typeface="Lato Light" panose="020F0502020204030203" pitchFamily="34" charset="0"/>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4249738" y="585788"/>
            <a:ext cx="5141912" cy="28924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1365604" y="3662205"/>
            <a:ext cx="10916462" cy="346990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BZ" sz="1800" dirty="0">
                <a:effectLst/>
                <a:latin typeface="Calibri" panose="020F0502020204030204" pitchFamily="34" charset="0"/>
                <a:ea typeface="Calibri" panose="020F0502020204030204" pitchFamily="34" charset="0"/>
                <a:cs typeface="Times New Roman" panose="02020603050405020304" pitchFamily="18" charset="0"/>
              </a:rPr>
              <a:t>Measured in relation to the size of the economy, total public sector debt dips from 68.7% of GDP at the end of 2023 to 63.2% of GDP at June end 2024. Above-trend real growth of 6.7% alongside a primary surplus help to compress the debt-to-GDP ratio in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BZ" sz="1800" dirty="0">
                <a:effectLst/>
                <a:latin typeface="Calibri" panose="020F0502020204030204" pitchFamily="34" charset="0"/>
                <a:ea typeface="Calibri" panose="020F0502020204030204" pitchFamily="34" charset="0"/>
                <a:cs typeface="Times New Roman" panose="02020603050405020304" pitchFamily="18" charset="0"/>
              </a:rPr>
              <a:t>Over the near term horizon, the debt-to-GDP ratio remains on a downward path and gross financing needs are manageable. The main risks to Belize’s debt level and gross financing needs arise from real GDP growth shocks primarily emanating from Belize’s susceptibility to natural disasters.</a:t>
            </a:r>
            <a:endParaRPr lang="en-US" altLang="en-US" dirty="0"/>
          </a:p>
        </p:txBody>
      </p:sp>
    </p:spTree>
    <p:extLst>
      <p:ext uri="{BB962C8B-B14F-4D97-AF65-F5344CB8AC3E}">
        <p14:creationId xmlns:p14="http://schemas.microsoft.com/office/powerpoint/2010/main" val="266961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82183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37304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23611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5878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1815185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BZ">
              <a:solidFill>
                <a:srgbClr val="C00000"/>
              </a:solidFill>
            </a:endParaRPr>
          </a:p>
        </p:txBody>
      </p:sp>
      <p:sp>
        <p:nvSpPr>
          <p:cNvPr id="5" name="Footer Placeholder 4"/>
          <p:cNvSpPr>
            <a:spLocks noGrp="1"/>
          </p:cNvSpPr>
          <p:nvPr>
            <p:ph type="ftr" sz="quarter" idx="11"/>
          </p:nvPr>
        </p:nvSpPr>
        <p:spPr/>
        <p:txBody>
          <a:bodyPr/>
          <a:lstStyle/>
          <a:p>
            <a:endParaRPr lang="en-BZ">
              <a:solidFill>
                <a:srgbClr val="C00000"/>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3791456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356257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BZ">
              <a:solidFill>
                <a:srgbClr val="C00000"/>
              </a:solidFill>
            </a:endParaRPr>
          </a:p>
        </p:txBody>
      </p:sp>
      <p:sp>
        <p:nvSpPr>
          <p:cNvPr id="6" name="Footer Placeholder 5"/>
          <p:cNvSpPr>
            <a:spLocks noGrp="1"/>
          </p:cNvSpPr>
          <p:nvPr>
            <p:ph type="ftr" sz="quarter" idx="11"/>
          </p:nvPr>
        </p:nvSpPr>
        <p:spPr/>
        <p:txBody>
          <a:bodyPr/>
          <a:lstStyle/>
          <a:p>
            <a:endParaRPr lang="en-BZ">
              <a:solidFill>
                <a:srgbClr val="C00000"/>
              </a:solidFill>
            </a:endParaRPr>
          </a:p>
        </p:txBody>
      </p:sp>
      <p:sp>
        <p:nvSpPr>
          <p:cNvPr id="7" name="Slide Number Placeholder 6"/>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80692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BZ">
              <a:solidFill>
                <a:srgbClr val="C00000"/>
              </a:solidFill>
            </a:endParaRPr>
          </a:p>
        </p:txBody>
      </p:sp>
      <p:sp>
        <p:nvSpPr>
          <p:cNvPr id="8" name="Footer Placeholder 7"/>
          <p:cNvSpPr>
            <a:spLocks noGrp="1"/>
          </p:cNvSpPr>
          <p:nvPr>
            <p:ph type="ftr" sz="quarter" idx="11"/>
          </p:nvPr>
        </p:nvSpPr>
        <p:spPr/>
        <p:txBody>
          <a:bodyPr/>
          <a:lstStyle/>
          <a:p>
            <a:endParaRPr lang="en-BZ">
              <a:solidFill>
                <a:srgbClr val="C00000"/>
              </a:solidFill>
            </a:endParaRPr>
          </a:p>
        </p:txBody>
      </p:sp>
      <p:sp>
        <p:nvSpPr>
          <p:cNvPr id="9" name="Slide Number Placeholder 8"/>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1989146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BZ">
              <a:solidFill>
                <a:srgbClr val="C00000"/>
              </a:solidFill>
            </a:endParaRPr>
          </a:p>
        </p:txBody>
      </p:sp>
      <p:sp>
        <p:nvSpPr>
          <p:cNvPr id="4" name="Footer Placeholder 3"/>
          <p:cNvSpPr>
            <a:spLocks noGrp="1"/>
          </p:cNvSpPr>
          <p:nvPr>
            <p:ph type="ftr" sz="quarter" idx="11"/>
          </p:nvPr>
        </p:nvSpPr>
        <p:spPr/>
        <p:txBody>
          <a:bodyPr/>
          <a:lstStyle/>
          <a:p>
            <a:endParaRPr lang="en-BZ">
              <a:solidFill>
                <a:srgbClr val="C00000"/>
              </a:solidFill>
            </a:endParaRPr>
          </a:p>
        </p:txBody>
      </p:sp>
      <p:sp>
        <p:nvSpPr>
          <p:cNvPr id="5" name="Slide Number Placeholder 4"/>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76091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BZ">
              <a:solidFill>
                <a:srgbClr val="C00000"/>
              </a:solidFill>
            </a:endParaRPr>
          </a:p>
        </p:txBody>
      </p:sp>
      <p:sp>
        <p:nvSpPr>
          <p:cNvPr id="3" name="Footer Placeholder 2"/>
          <p:cNvSpPr>
            <a:spLocks noGrp="1"/>
          </p:cNvSpPr>
          <p:nvPr>
            <p:ph type="ftr" sz="quarter" idx="11"/>
          </p:nvPr>
        </p:nvSpPr>
        <p:spPr/>
        <p:txBody>
          <a:bodyPr/>
          <a:lstStyle/>
          <a:p>
            <a:endParaRPr lang="en-BZ">
              <a:solidFill>
                <a:srgbClr val="C00000"/>
              </a:solidFill>
            </a:endParaRPr>
          </a:p>
        </p:txBody>
      </p:sp>
      <p:sp>
        <p:nvSpPr>
          <p:cNvPr id="4" name="Slide Number Placeholder 3"/>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304762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18533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476918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BZ">
              <a:solidFill>
                <a:srgbClr val="C00000"/>
              </a:solidFill>
            </a:endParaRPr>
          </a:p>
        </p:txBody>
      </p:sp>
      <p:sp>
        <p:nvSpPr>
          <p:cNvPr id="6" name="Footer Placeholder 5"/>
          <p:cNvSpPr>
            <a:spLocks noGrp="1"/>
          </p:cNvSpPr>
          <p:nvPr>
            <p:ph type="ftr" sz="quarter" idx="11"/>
          </p:nvPr>
        </p:nvSpPr>
        <p:spPr/>
        <p:txBody>
          <a:bodyPr/>
          <a:lstStyle/>
          <a:p>
            <a:endParaRPr lang="en-BZ">
              <a:solidFill>
                <a:srgbClr val="C00000"/>
              </a:solidFill>
            </a:endParaRPr>
          </a:p>
        </p:txBody>
      </p:sp>
      <p:sp>
        <p:nvSpPr>
          <p:cNvPr id="7" name="Slide Number Placeholder 6"/>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2013615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BZ">
              <a:solidFill>
                <a:srgbClr val="C00000"/>
              </a:solidFill>
            </a:endParaRPr>
          </a:p>
        </p:txBody>
      </p:sp>
      <p:sp>
        <p:nvSpPr>
          <p:cNvPr id="5" name="Footer Placeholder 4"/>
          <p:cNvSpPr>
            <a:spLocks noGrp="1"/>
          </p:cNvSpPr>
          <p:nvPr>
            <p:ph type="ftr" sz="quarter" idx="11"/>
          </p:nvPr>
        </p:nvSpPr>
        <p:spPr/>
        <p:txBody>
          <a:bodyPr/>
          <a:lstStyle/>
          <a:p>
            <a:endParaRPr lang="en-BZ">
              <a:solidFill>
                <a:srgbClr val="C00000"/>
              </a:solidFill>
            </a:endParaRPr>
          </a:p>
        </p:txBody>
      </p:sp>
      <p:sp>
        <p:nvSpPr>
          <p:cNvPr id="6" name="Slide Number Placeholder 5"/>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3734986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BZ">
              <a:solidFill>
                <a:srgbClr val="C00000"/>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402159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526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4279850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F7FA2F3-7953-43E2-A194-827D43EB6B18}" type="datetimeFigureOut">
              <a:rPr lang="en-BZ" smtClean="0">
                <a:solidFill>
                  <a:srgbClr val="000000">
                    <a:lumMod val="75000"/>
                    <a:lumOff val="25000"/>
                  </a:srgbClr>
                </a:solidFill>
              </a:rPr>
              <a:pPr/>
              <a:t>19/09/24</a:t>
            </a:fld>
            <a:endParaRPr lang="en-BZ">
              <a:solidFill>
                <a:srgbClr val="000000">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89511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5" name="Footer Placeholder 4"/>
          <p:cNvSpPr>
            <a:spLocks noGrp="1"/>
          </p:cNvSpPr>
          <p:nvPr>
            <p:ph type="ftr" sz="quarter" idx="11"/>
          </p:nvPr>
        </p:nvSpPr>
        <p:spPr/>
        <p:txBody>
          <a:bodyPr/>
          <a:lstStyle/>
          <a:p>
            <a:endParaRPr lang="en-BZ">
              <a:solidFill>
                <a:srgbClr val="C00000"/>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255505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F7FA2F3-7953-43E2-A194-827D43EB6B18}" type="datetimeFigureOut">
              <a:rPr lang="en-BZ" smtClean="0">
                <a:solidFill>
                  <a:srgbClr val="000000">
                    <a:lumMod val="75000"/>
                    <a:lumOff val="25000"/>
                  </a:srgbClr>
                </a:solidFill>
              </a:rPr>
              <a:pPr/>
              <a:t>19/09/24</a:t>
            </a:fld>
            <a:endParaRPr lang="en-BZ">
              <a:solidFill>
                <a:srgbClr val="000000">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295389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6" name="Footer Placeholder 5"/>
          <p:cNvSpPr>
            <a:spLocks noGrp="1"/>
          </p:cNvSpPr>
          <p:nvPr>
            <p:ph type="ftr" sz="quarter" idx="11"/>
          </p:nvPr>
        </p:nvSpPr>
        <p:spPr/>
        <p:txBody>
          <a:bodyPr/>
          <a:lstStyle/>
          <a:p>
            <a:endParaRPr lang="en-BZ">
              <a:solidFill>
                <a:srgbClr val="C00000"/>
              </a:solidFill>
            </a:endParaRPr>
          </a:p>
        </p:txBody>
      </p:sp>
      <p:sp>
        <p:nvSpPr>
          <p:cNvPr id="7" name="Slide Number Placeholder 6"/>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97766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021509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8" name="Footer Placeholder 7"/>
          <p:cNvSpPr>
            <a:spLocks noGrp="1"/>
          </p:cNvSpPr>
          <p:nvPr>
            <p:ph type="ftr" sz="quarter" idx="11"/>
          </p:nvPr>
        </p:nvSpPr>
        <p:spPr/>
        <p:txBody>
          <a:bodyPr/>
          <a:lstStyle/>
          <a:p>
            <a:endParaRPr lang="en-BZ">
              <a:solidFill>
                <a:srgbClr val="C00000"/>
              </a:solidFill>
            </a:endParaRPr>
          </a:p>
        </p:txBody>
      </p:sp>
      <p:sp>
        <p:nvSpPr>
          <p:cNvPr id="9" name="Slide Number Placeholder 8"/>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408290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4" name="Footer Placeholder 3"/>
          <p:cNvSpPr>
            <a:spLocks noGrp="1"/>
          </p:cNvSpPr>
          <p:nvPr>
            <p:ph type="ftr" sz="quarter" idx="11"/>
          </p:nvPr>
        </p:nvSpPr>
        <p:spPr/>
        <p:txBody>
          <a:bodyPr/>
          <a:lstStyle/>
          <a:p>
            <a:endParaRPr lang="en-BZ">
              <a:solidFill>
                <a:srgbClr val="C00000"/>
              </a:solidFill>
            </a:endParaRPr>
          </a:p>
        </p:txBody>
      </p:sp>
      <p:sp>
        <p:nvSpPr>
          <p:cNvPr id="5" name="Slide Number Placeholder 4"/>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3211870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3" name="Footer Placeholder 2"/>
          <p:cNvSpPr>
            <a:spLocks noGrp="1"/>
          </p:cNvSpPr>
          <p:nvPr>
            <p:ph type="ftr" sz="quarter" idx="11"/>
          </p:nvPr>
        </p:nvSpPr>
        <p:spPr/>
        <p:txBody>
          <a:bodyPr/>
          <a:lstStyle/>
          <a:p>
            <a:endParaRPr lang="en-BZ">
              <a:solidFill>
                <a:srgbClr val="C00000"/>
              </a:solidFill>
            </a:endParaRPr>
          </a:p>
        </p:txBody>
      </p:sp>
      <p:sp>
        <p:nvSpPr>
          <p:cNvPr id="4" name="Slide Number Placeholder 3"/>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3153808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F7FA2F3-7953-43E2-A194-827D43EB6B18}" type="datetimeFigureOut">
              <a:rPr lang="en-BZ" smtClean="0">
                <a:solidFill>
                  <a:srgbClr val="000000">
                    <a:lumMod val="75000"/>
                    <a:lumOff val="25000"/>
                  </a:srgbClr>
                </a:solidFill>
              </a:rPr>
              <a:pPr/>
              <a:t>19/09/24</a:t>
            </a:fld>
            <a:endParaRPr lang="en-BZ">
              <a:solidFill>
                <a:srgbClr val="000000">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BZ">
              <a:solidFill>
                <a:srgbClr val="000000">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2985108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6" name="Footer Placeholder 5"/>
          <p:cNvSpPr>
            <a:spLocks noGrp="1"/>
          </p:cNvSpPr>
          <p:nvPr>
            <p:ph type="ftr" sz="quarter" idx="11"/>
          </p:nvPr>
        </p:nvSpPr>
        <p:spPr/>
        <p:txBody>
          <a:bodyPr/>
          <a:lstStyle/>
          <a:p>
            <a:endParaRPr lang="en-BZ">
              <a:solidFill>
                <a:srgbClr val="C00000"/>
              </a:solidFill>
            </a:endParaRPr>
          </a:p>
        </p:txBody>
      </p:sp>
      <p:sp>
        <p:nvSpPr>
          <p:cNvPr id="7" name="Slide Number Placeholder 6"/>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4145198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FA2F3-7953-43E2-A194-827D43EB6B18}" type="datetimeFigureOut">
              <a:rPr lang="en-BZ" smtClean="0">
                <a:solidFill>
                  <a:srgbClr val="C00000"/>
                </a:solidFill>
              </a:rPr>
              <a:pPr/>
              <a:t>19/09/24</a:t>
            </a:fld>
            <a:endParaRPr lang="en-BZ">
              <a:solidFill>
                <a:srgbClr val="C00000"/>
              </a:solidFill>
            </a:endParaRPr>
          </a:p>
        </p:txBody>
      </p:sp>
      <p:sp>
        <p:nvSpPr>
          <p:cNvPr id="5" name="Footer Placeholder 4"/>
          <p:cNvSpPr>
            <a:spLocks noGrp="1"/>
          </p:cNvSpPr>
          <p:nvPr>
            <p:ph type="ftr" sz="quarter" idx="11"/>
          </p:nvPr>
        </p:nvSpPr>
        <p:spPr/>
        <p:txBody>
          <a:bodyPr/>
          <a:lstStyle/>
          <a:p>
            <a:endParaRPr lang="en-BZ">
              <a:solidFill>
                <a:srgbClr val="C00000"/>
              </a:solidFill>
            </a:endParaRPr>
          </a:p>
        </p:txBody>
      </p:sp>
      <p:sp>
        <p:nvSpPr>
          <p:cNvPr id="6" name="Slide Number Placeholder 5"/>
          <p:cNvSpPr>
            <a:spLocks noGrp="1"/>
          </p:cNvSpPr>
          <p:nvPr>
            <p:ph type="sldNum" sz="quarter" idx="12"/>
          </p:nvPr>
        </p:nvSpPr>
        <p:spPr/>
        <p:txBody>
          <a:bodyPr/>
          <a:lstStyle/>
          <a:p>
            <a:fld id="{8110166B-2C73-46C9-9161-9950A021EB1D}" type="slidenum">
              <a:rPr lang="en-BZ" smtClean="0">
                <a:solidFill>
                  <a:srgbClr val="C00000"/>
                </a:solidFill>
              </a:rPr>
              <a:pPr/>
              <a:t>‹#›</a:t>
            </a:fld>
            <a:endParaRPr lang="en-BZ">
              <a:solidFill>
                <a:srgbClr val="C00000"/>
              </a:solidFill>
            </a:endParaRPr>
          </a:p>
        </p:txBody>
      </p:sp>
    </p:spTree>
    <p:extLst>
      <p:ext uri="{BB962C8B-B14F-4D97-AF65-F5344CB8AC3E}">
        <p14:creationId xmlns:p14="http://schemas.microsoft.com/office/powerpoint/2010/main" val="4233924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F7FA2F3-7953-43E2-A194-827D43EB6B18}" type="datetimeFigureOut">
              <a:rPr lang="en-BZ" smtClean="0">
                <a:solidFill>
                  <a:srgbClr val="000000">
                    <a:lumMod val="75000"/>
                    <a:lumOff val="25000"/>
                  </a:srgbClr>
                </a:solidFill>
              </a:rPr>
              <a:pPr/>
              <a:t>19/09/24</a:t>
            </a:fld>
            <a:endParaRPr lang="en-BZ">
              <a:solidFill>
                <a:srgbClr val="000000">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BZ">
              <a:solidFill>
                <a:srgbClr val="C00000"/>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110166B-2C73-46C9-9161-9950A021EB1D}" type="slidenum">
              <a:rPr lang="en-BZ" smtClean="0">
                <a:solidFill>
                  <a:srgbClr val="000000">
                    <a:lumMod val="75000"/>
                    <a:lumOff val="25000"/>
                  </a:srgbClr>
                </a:solidFill>
              </a:rPr>
              <a:pPr/>
              <a:t>‹#›</a:t>
            </a:fld>
            <a:endParaRPr lang="en-BZ">
              <a:solidFill>
                <a:srgbClr val="000000">
                  <a:lumMod val="75000"/>
                  <a:lumOff val="25000"/>
                </a:srgbClr>
              </a:solidFill>
            </a:endParaRPr>
          </a:p>
        </p:txBody>
      </p:sp>
    </p:spTree>
    <p:extLst>
      <p:ext uri="{BB962C8B-B14F-4D97-AF65-F5344CB8AC3E}">
        <p14:creationId xmlns:p14="http://schemas.microsoft.com/office/powerpoint/2010/main" val="1285984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516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hank You Slide 1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80056-9DD1-C942-ACC4-5AFE07848C58}"/>
              </a:ext>
            </a:extLst>
          </p:cNvPr>
          <p:cNvSpPr>
            <a:spLocks noGrp="1"/>
          </p:cNvSpPr>
          <p:nvPr>
            <p:ph type="pic" sz="quarter" idx="13"/>
          </p:nvPr>
        </p:nvSpPr>
        <p:spPr>
          <a:xfrm>
            <a:off x="5620923" y="286864"/>
            <a:ext cx="6568696" cy="6571136"/>
          </a:xfrm>
          <a:custGeom>
            <a:avLst/>
            <a:gdLst>
              <a:gd name="connsiteX0" fmla="*/ 0 w 9435617"/>
              <a:gd name="connsiteY0" fmla="*/ 0 h 10034549"/>
              <a:gd name="connsiteX1" fmla="*/ 9435617 w 9435617"/>
              <a:gd name="connsiteY1" fmla="*/ 0 h 10034549"/>
              <a:gd name="connsiteX2" fmla="*/ 9435617 w 9435617"/>
              <a:gd name="connsiteY2" fmla="*/ 10034549 h 10034549"/>
              <a:gd name="connsiteX3" fmla="*/ 0 w 9435617"/>
              <a:gd name="connsiteY3" fmla="*/ 10034549 h 10034549"/>
            </a:gdLst>
            <a:ahLst/>
            <a:cxnLst>
              <a:cxn ang="0">
                <a:pos x="connsiteX0" y="connsiteY0"/>
              </a:cxn>
              <a:cxn ang="0">
                <a:pos x="connsiteX1" y="connsiteY1"/>
              </a:cxn>
              <a:cxn ang="0">
                <a:pos x="connsiteX2" y="connsiteY2"/>
              </a:cxn>
              <a:cxn ang="0">
                <a:pos x="connsiteX3" y="connsiteY3"/>
              </a:cxn>
            </a:cxnLst>
            <a:rect l="l" t="t" r="r" b="b"/>
            <a:pathLst>
              <a:path w="9435617" h="10034549">
                <a:moveTo>
                  <a:pt x="0" y="0"/>
                </a:moveTo>
                <a:lnTo>
                  <a:pt x="9435617" y="0"/>
                </a:lnTo>
                <a:lnTo>
                  <a:pt x="9435617" y="10034549"/>
                </a:lnTo>
                <a:lnTo>
                  <a:pt x="0" y="10034549"/>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186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03414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85596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5734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2849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38896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9/19/24</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61034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9/19/24</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41052583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BZ">
              <a:solidFill>
                <a:srgbClr val="C00000"/>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BZ">
              <a:solidFill>
                <a:srgbClr val="C00000"/>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110166B-2C73-46C9-9161-9950A021EB1D}" type="slidenum">
              <a:rPr lang="en-BZ" smtClean="0">
                <a:solidFill>
                  <a:srgbClr val="C00000"/>
                </a:solidFill>
              </a:rPr>
              <a:pPr/>
              <a:t>‹#›</a:t>
            </a:fld>
            <a:endParaRPr lang="en-BZ">
              <a:solidFill>
                <a:srgbClr val="C00000"/>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59176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F7FA2F3-7953-43E2-A194-827D43EB6B18}" type="datetimeFigureOut">
              <a:rPr lang="en-BZ" smtClean="0">
                <a:solidFill>
                  <a:srgbClr val="C00000"/>
                </a:solidFill>
              </a:rPr>
              <a:pPr/>
              <a:t>19/09/24</a:t>
            </a:fld>
            <a:endParaRPr lang="en-BZ">
              <a:solidFill>
                <a:srgbClr val="C00000"/>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BZ">
              <a:solidFill>
                <a:srgbClr val="C00000"/>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110166B-2C73-46C9-9161-9950A021EB1D}" type="slidenum">
              <a:rPr lang="en-BZ" smtClean="0">
                <a:solidFill>
                  <a:srgbClr val="C00000"/>
                </a:solidFill>
              </a:rPr>
              <a:pPr/>
              <a:t>‹#›</a:t>
            </a:fld>
            <a:endParaRPr lang="en-BZ">
              <a:solidFill>
                <a:srgbClr val="C00000"/>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816277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6401" y="1543176"/>
            <a:ext cx="4903776" cy="2155199"/>
          </a:xfrm>
        </p:spPr>
        <p:txBody>
          <a:bodyPr anchor="b">
            <a:normAutofit/>
          </a:bodyPr>
          <a:lstStyle/>
          <a:p>
            <a:r>
              <a:rPr lang="en-BZ" sz="4400" b="1" spc="-145" dirty="0">
                <a:latin typeface="Adobe Garamond Pro" panose="02020502060506020403" pitchFamily="18" charset="0"/>
                <a:ea typeface="+mn-ea"/>
                <a:cs typeface="Poppins" pitchFamily="2" charset="77"/>
              </a:rPr>
              <a:t>State of the </a:t>
            </a:r>
            <a:br>
              <a:rPr lang="en-BZ" sz="4400" b="1" spc="-145" dirty="0">
                <a:latin typeface="Adobe Garamond Pro" panose="02020502060506020403" pitchFamily="18" charset="0"/>
                <a:ea typeface="+mn-ea"/>
                <a:cs typeface="Poppins" pitchFamily="2" charset="77"/>
              </a:rPr>
            </a:br>
            <a:r>
              <a:rPr lang="en-BZ" sz="4400" b="1" spc="-145" dirty="0">
                <a:latin typeface="Adobe Garamond Pro" panose="02020502060506020403" pitchFamily="18" charset="0"/>
                <a:ea typeface="+mn-ea"/>
                <a:cs typeface="Poppins" pitchFamily="2" charset="77"/>
              </a:rPr>
              <a:t>Economy</a:t>
            </a:r>
            <a:endParaRPr lang="en-BZ" sz="4400" spc="-145" dirty="0">
              <a:latin typeface="Adobe Garamond Pro" panose="02020502060506020403" pitchFamily="18" charset="0"/>
              <a:ea typeface="+mn-ea"/>
              <a:cs typeface="Poppins" pitchFamily="2" charset="77"/>
            </a:endParaRPr>
          </a:p>
        </p:txBody>
      </p:sp>
      <p:sp>
        <p:nvSpPr>
          <p:cNvPr id="6" name="Subtitle 5"/>
          <p:cNvSpPr>
            <a:spLocks noGrp="1"/>
          </p:cNvSpPr>
          <p:nvPr>
            <p:ph type="subTitle" idx="1"/>
          </p:nvPr>
        </p:nvSpPr>
        <p:spPr>
          <a:xfrm>
            <a:off x="969244" y="5738033"/>
            <a:ext cx="1808022" cy="418181"/>
          </a:xfrm>
        </p:spPr>
        <p:txBody>
          <a:bodyPr>
            <a:normAutofit fontScale="70000" lnSpcReduction="20000"/>
          </a:bodyPr>
          <a:lstStyle/>
          <a:p>
            <a:pPr algn="r"/>
            <a:r>
              <a:rPr lang="en-BZ" sz="2200" dirty="0">
                <a:latin typeface="Adobe Garamond Pro" panose="02020502060506020403" pitchFamily="18" charset="0"/>
              </a:rPr>
              <a:t>September 20, 2024</a:t>
            </a:r>
          </a:p>
        </p:txBody>
      </p:sp>
      <p:sp>
        <p:nvSpPr>
          <p:cNvPr id="4" name="Slide Number Placeholder 3"/>
          <p:cNvSpPr>
            <a:spLocks noGrp="1"/>
          </p:cNvSpPr>
          <p:nvPr>
            <p:ph type="sldNum" sz="quarter" idx="12"/>
          </p:nvPr>
        </p:nvSpPr>
        <p:spPr>
          <a:xfrm>
            <a:off x="10591800" y="6356350"/>
            <a:ext cx="7620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10166B-2C73-46C9-9161-9950A021EB1D}" type="slidenum">
              <a:rPr kumimoji="0" lang="en-BZ"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BZ"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D4D4B68-44CA-4F99-A75B-FEF51BD35B59}"/>
              </a:ext>
            </a:extLst>
          </p:cNvPr>
          <p:cNvPicPr>
            <a:picLocks noChangeAspect="1"/>
          </p:cNvPicPr>
          <p:nvPr/>
        </p:nvPicPr>
        <p:blipFill>
          <a:blip r:embed="rId3">
            <a:extLst>
              <a:ext uri="{28A0092B-C50C-407E-A947-70E740481C1C}">
                <a14:useLocalDpi xmlns:a14="http://schemas.microsoft.com/office/drawing/2010/main" val="0"/>
              </a:ext>
            </a:extLst>
          </a:blip>
          <a:srcRect l="17697" r="17697"/>
          <a:stretch/>
        </p:blipFill>
        <p:spPr>
          <a:xfrm>
            <a:off x="5313225" y="-228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ubtitle 5">
            <a:extLst>
              <a:ext uri="{FF2B5EF4-FFF2-40B4-BE49-F238E27FC236}">
                <a16:creationId xmlns:a16="http://schemas.microsoft.com/office/drawing/2014/main" id="{6643E0F6-0D5F-6186-C732-BB17B2E5F581}"/>
              </a:ext>
            </a:extLst>
          </p:cNvPr>
          <p:cNvSpPr txBox="1">
            <a:spLocks/>
          </p:cNvSpPr>
          <p:nvPr/>
        </p:nvSpPr>
        <p:spPr>
          <a:xfrm>
            <a:off x="1079504" y="3897387"/>
            <a:ext cx="3903619" cy="22588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BZ" sz="2200" dirty="0">
                <a:latin typeface="Adobe Garamond Pro" panose="02020502060506020403" pitchFamily="18" charset="0"/>
              </a:rPr>
              <a:t>Christopher Coye</a:t>
            </a:r>
          </a:p>
          <a:p>
            <a:pPr algn="just"/>
            <a:r>
              <a:rPr lang="en-BZ" sz="2200" dirty="0">
                <a:latin typeface="Adobe Garamond Pro" panose="02020502060506020403" pitchFamily="18" charset="0"/>
              </a:rPr>
              <a:t>Minister of State </a:t>
            </a:r>
          </a:p>
          <a:p>
            <a:pPr algn="just"/>
            <a:r>
              <a:rPr lang="en-BZ" sz="2200" dirty="0">
                <a:latin typeface="Adobe Garamond Pro" panose="02020502060506020403" pitchFamily="18" charset="0"/>
              </a:rPr>
              <a:t>Ministry of Finance, Economic Development, and Investment</a:t>
            </a:r>
          </a:p>
        </p:txBody>
      </p:sp>
      <p:cxnSp>
        <p:nvCxnSpPr>
          <p:cNvPr id="9" name="Straight Connector 8">
            <a:extLst>
              <a:ext uri="{FF2B5EF4-FFF2-40B4-BE49-F238E27FC236}">
                <a16:creationId xmlns:a16="http://schemas.microsoft.com/office/drawing/2014/main" id="{D5EE5595-3628-23BF-9D07-1A2E6F93B4CD}"/>
              </a:ext>
            </a:extLst>
          </p:cNvPr>
          <p:cNvCxnSpPr>
            <a:cxnSpLocks/>
          </p:cNvCxnSpPr>
          <p:nvPr/>
        </p:nvCxnSpPr>
        <p:spPr>
          <a:xfrm>
            <a:off x="1169042" y="3701614"/>
            <a:ext cx="3483980" cy="0"/>
          </a:xfrm>
          <a:prstGeom prst="line">
            <a:avLst/>
          </a:prstGeom>
          <a:ln w="38100"/>
        </p:spPr>
        <p:style>
          <a:lnRef idx="1">
            <a:schemeClr val="dk1"/>
          </a:lnRef>
          <a:fillRef idx="0">
            <a:schemeClr val="dk1"/>
          </a:fillRef>
          <a:effectRef idx="0">
            <a:schemeClr val="dk1"/>
          </a:effectRef>
          <a:fontRef idx="minor">
            <a:schemeClr val="tx1"/>
          </a:fontRef>
        </p:style>
      </p:cxnSp>
      <p:pic>
        <p:nvPicPr>
          <p:cNvPr id="1026" name="Picture 2" descr="Coat of arms of Belize - Wikipedia">
            <a:extLst>
              <a:ext uri="{FF2B5EF4-FFF2-40B4-BE49-F238E27FC236}">
                <a16:creationId xmlns:a16="http://schemas.microsoft.com/office/drawing/2014/main" id="{FBBBA3D5-9BDC-C871-3554-7ED8604D5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491" y="334691"/>
            <a:ext cx="1685081" cy="168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mainSeq"/>
              <p:prevCondLst>
                <p:cond evt="onPrev" delay="0">
                  <p:tgtEl>
                    <p:sldTgt/>
                  </p:tgtEl>
                </p:cond>
              </p:prevCondLst>
              <p:nextCondLst>
                <p:cond evt="onNext" delay="0">
                  <p:tgtEl>
                    <p:sldTgt/>
                  </p:tgtEl>
                </p:cond>
              </p:nextCondLst>
            </p:seq>
          </p:childTnLst>
        </p:cTn>
      </p:par>
    </p:tnLst>
    <p:bldLst>
      <p:bldP spid="5"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2021184" y="762427"/>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Inflation</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7" name="Straight Connector 36"/>
          <p:cNvCxnSpPr/>
          <p:nvPr/>
        </p:nvCxnSpPr>
        <p:spPr>
          <a:xfrm>
            <a:off x="486033" y="1190794"/>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95D4A3B8-3A4D-3FEA-D4EC-E6F716D192D0}"/>
              </a:ext>
            </a:extLst>
          </p:cNvPr>
          <p:cNvSpPr txBox="1"/>
          <p:nvPr/>
        </p:nvSpPr>
        <p:spPr>
          <a:xfrm>
            <a:off x="791210" y="1601282"/>
            <a:ext cx="4181056"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10: Year-to-Date Inflation Rate</a:t>
            </a:r>
          </a:p>
        </p:txBody>
      </p:sp>
      <p:sp>
        <p:nvSpPr>
          <p:cNvPr id="2" name="Freeform 1676" descr="Icon of check box. ">
            <a:extLst>
              <a:ext uri="{FF2B5EF4-FFF2-40B4-BE49-F238E27FC236}">
                <a16:creationId xmlns:a16="http://schemas.microsoft.com/office/drawing/2014/main" id="{CD578E51-7000-6DBD-D3EE-BE8141C0AF3F}"/>
              </a:ext>
            </a:extLst>
          </p:cNvPr>
          <p:cNvSpPr>
            <a:spLocks noEditPoints="1"/>
          </p:cNvSpPr>
          <p:nvPr/>
        </p:nvSpPr>
        <p:spPr bwMode="auto">
          <a:xfrm>
            <a:off x="5979871" y="1909059"/>
            <a:ext cx="5553324" cy="3927343"/>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For the first half of 2024, the average rate of inflation stood at 3.9%</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Inflationary pressures arose from: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Heightened food prices;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Rising restaurant service costs</a:t>
            </a:r>
            <a:r>
              <a:rPr lang="en-US" dirty="0">
                <a:solidFill>
                  <a:prstClr val="black"/>
                </a:solidFill>
                <a:latin typeface="Adobe Garamond Pro" panose="02020502060506020403" pitchFamily="18" charset="0"/>
              </a:rPr>
              <a:t>; and</a:t>
            </a: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Increased home rental costs.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long-run average inflation rate stands at 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aphicFrame>
        <p:nvGraphicFramePr>
          <p:cNvPr id="8" name="Chart 7">
            <a:extLst>
              <a:ext uri="{FF2B5EF4-FFF2-40B4-BE49-F238E27FC236}">
                <a16:creationId xmlns:a16="http://schemas.microsoft.com/office/drawing/2014/main" id="{863EE88D-151A-4F3B-8912-8205323048A4}"/>
              </a:ext>
            </a:extLst>
          </p:cNvPr>
          <p:cNvGraphicFramePr>
            <a:graphicFrameLocks/>
          </p:cNvGraphicFramePr>
          <p:nvPr/>
        </p:nvGraphicFramePr>
        <p:xfrm>
          <a:off x="389870" y="1914124"/>
          <a:ext cx="4983735" cy="37991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A2DF5D7-89F1-7C41-C2C2-908FA7A779C6}"/>
              </a:ext>
            </a:extLst>
          </p:cNvPr>
          <p:cNvSpPr txBox="1"/>
          <p:nvPr/>
        </p:nvSpPr>
        <p:spPr>
          <a:xfrm>
            <a:off x="1046424" y="5827357"/>
            <a:ext cx="33522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 Data is for Jan – June 2024</a:t>
            </a:r>
          </a:p>
        </p:txBody>
      </p:sp>
      <p:sp>
        <p:nvSpPr>
          <p:cNvPr id="4" name="TextBox 3">
            <a:extLst>
              <a:ext uri="{FF2B5EF4-FFF2-40B4-BE49-F238E27FC236}">
                <a16:creationId xmlns:a16="http://schemas.microsoft.com/office/drawing/2014/main" id="{DEB1C644-CA23-C872-8202-E1E3231480F3}"/>
              </a:ext>
            </a:extLst>
          </p:cNvPr>
          <p:cNvSpPr txBox="1"/>
          <p:nvPr/>
        </p:nvSpPr>
        <p:spPr>
          <a:xfrm>
            <a:off x="1051749" y="5590181"/>
            <a:ext cx="25962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Source: Statistical Institute of Belize</a:t>
            </a:r>
            <a:endParaRPr kumimoji="0" lang="en-GB"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91330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EC4BF-359F-32DD-8A82-50644FF635F6}"/>
              </a:ext>
            </a:extLst>
          </p:cNvPr>
          <p:cNvSpPr txBox="1"/>
          <p:nvPr/>
        </p:nvSpPr>
        <p:spPr>
          <a:xfrm>
            <a:off x="2021184" y="762427"/>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Employment</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DABFD85D-A539-A274-C2BC-D57029B9806A}"/>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B77D489-610E-DDB5-40CB-04E73CD154FA}"/>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EA5ECA23-31C6-6772-FA75-5D1CA8893A30}"/>
              </a:ext>
            </a:extLst>
          </p:cNvPr>
          <p:cNvSpPr txBox="1"/>
          <p:nvPr/>
        </p:nvSpPr>
        <p:spPr>
          <a:xfrm>
            <a:off x="819174" y="1597922"/>
            <a:ext cx="468313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11: Unemployment, 2019-2024</a:t>
            </a:r>
          </a:p>
        </p:txBody>
      </p:sp>
      <p:sp>
        <p:nvSpPr>
          <p:cNvPr id="6" name="Freeform 1676" descr="Icon of check box. ">
            <a:extLst>
              <a:ext uri="{FF2B5EF4-FFF2-40B4-BE49-F238E27FC236}">
                <a16:creationId xmlns:a16="http://schemas.microsoft.com/office/drawing/2014/main" id="{80E34238-396B-0A5B-234A-9ADA79AB3B4A}"/>
              </a:ext>
            </a:extLst>
          </p:cNvPr>
          <p:cNvSpPr>
            <a:spLocks noEditPoints="1"/>
          </p:cNvSpPr>
          <p:nvPr/>
        </p:nvSpPr>
        <p:spPr bwMode="auto">
          <a:xfrm>
            <a:off x="6449578" y="2039409"/>
            <a:ext cx="4771266" cy="3727132"/>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At April 2024, the unemployment rate stood marginally higher at 3.0%, when compared to April 2023’s historic low of 2.8%.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average monthly income for employed persons rose by 5.6% between April 2023 </a:t>
            </a:r>
            <a:r>
              <a:rPr lang="en-US" dirty="0">
                <a:solidFill>
                  <a:prstClr val="black"/>
                </a:solidFill>
                <a:latin typeface="Adobe Garamond Pro" panose="02020502060506020403" pitchFamily="18" charset="0"/>
              </a:rPr>
              <a:t>and </a:t>
            </a: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April 2024, notably higher than the average inflation rate.</a:t>
            </a:r>
            <a:endPar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7" name="TextBox 6">
            <a:extLst>
              <a:ext uri="{FF2B5EF4-FFF2-40B4-BE49-F238E27FC236}">
                <a16:creationId xmlns:a16="http://schemas.microsoft.com/office/drawing/2014/main" id="{5CEA2C37-615B-BCCB-C947-47D52246D046}"/>
              </a:ext>
            </a:extLst>
          </p:cNvPr>
          <p:cNvSpPr txBox="1"/>
          <p:nvPr/>
        </p:nvSpPr>
        <p:spPr>
          <a:xfrm>
            <a:off x="579054" y="5900251"/>
            <a:ext cx="4865730" cy="2539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Labour Force Survey (LFS) is usually conducted in April and </a:t>
            </a:r>
            <a:r>
              <a:rPr kumimoji="0" lang="en-BZ" sz="105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September</a:t>
            </a:r>
            <a:r>
              <a:rPr kumimoji="0" lang="en-BZ"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of each year.</a:t>
            </a:r>
          </a:p>
        </p:txBody>
      </p:sp>
      <p:graphicFrame>
        <p:nvGraphicFramePr>
          <p:cNvPr id="8" name="Chart 7">
            <a:extLst>
              <a:ext uri="{FF2B5EF4-FFF2-40B4-BE49-F238E27FC236}">
                <a16:creationId xmlns:a16="http://schemas.microsoft.com/office/drawing/2014/main" id="{20C1AC0E-17DA-B9DD-E229-CF328A89C6EA}"/>
              </a:ext>
            </a:extLst>
          </p:cNvPr>
          <p:cNvGraphicFramePr>
            <a:graphicFrameLocks/>
          </p:cNvGraphicFramePr>
          <p:nvPr>
            <p:extLst>
              <p:ext uri="{D42A27DB-BD31-4B8C-83A1-F6EECF244321}">
                <p14:modId xmlns:p14="http://schemas.microsoft.com/office/powerpoint/2010/main" val="1628250389"/>
              </p:ext>
            </p:extLst>
          </p:nvPr>
        </p:nvGraphicFramePr>
        <p:xfrm>
          <a:off x="579054" y="2039409"/>
          <a:ext cx="5163369" cy="3727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029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EC4BF-359F-32DD-8A82-50644FF635F6}"/>
              </a:ext>
            </a:extLst>
          </p:cNvPr>
          <p:cNvSpPr txBox="1"/>
          <p:nvPr/>
        </p:nvSpPr>
        <p:spPr>
          <a:xfrm>
            <a:off x="2021184" y="762427"/>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Underemployment</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DABFD85D-A539-A274-C2BC-D57029B9806A}"/>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B77D489-610E-DDB5-40CB-04E73CD154FA}"/>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EA5ECA23-31C6-6772-FA75-5D1CA8893A30}"/>
              </a:ext>
            </a:extLst>
          </p:cNvPr>
          <p:cNvSpPr txBox="1"/>
          <p:nvPr/>
        </p:nvSpPr>
        <p:spPr>
          <a:xfrm>
            <a:off x="819174" y="1597922"/>
            <a:ext cx="468313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12: Underemployment, 2019-2024</a:t>
            </a:r>
          </a:p>
        </p:txBody>
      </p:sp>
      <p:sp>
        <p:nvSpPr>
          <p:cNvPr id="6" name="Freeform 1676" descr="Icon of check box. ">
            <a:extLst>
              <a:ext uri="{FF2B5EF4-FFF2-40B4-BE49-F238E27FC236}">
                <a16:creationId xmlns:a16="http://schemas.microsoft.com/office/drawing/2014/main" id="{80E34238-396B-0A5B-234A-9ADA79AB3B4A}"/>
              </a:ext>
            </a:extLst>
          </p:cNvPr>
          <p:cNvSpPr>
            <a:spLocks noEditPoints="1"/>
          </p:cNvSpPr>
          <p:nvPr/>
        </p:nvSpPr>
        <p:spPr bwMode="auto">
          <a:xfrm>
            <a:off x="6449578" y="2039409"/>
            <a:ext cx="4771266" cy="3727132"/>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underemployment rate fell to its lowest recorded level in April 2024, at 4,202 persons or 2.5% of all  employed persons.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Males comprised of 52.3% of the total population. Female underemployment rates were slightly higher than that of males, standing at 3.2% compared to 2.1%.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average amount of hours worked increased between April 2023 and April 2024 by 33.1%, from 14.5 to 19.3 hours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7" name="TextBox 6">
            <a:extLst>
              <a:ext uri="{FF2B5EF4-FFF2-40B4-BE49-F238E27FC236}">
                <a16:creationId xmlns:a16="http://schemas.microsoft.com/office/drawing/2014/main" id="{5CEA2C37-615B-BCCB-C947-47D52246D046}"/>
              </a:ext>
            </a:extLst>
          </p:cNvPr>
          <p:cNvSpPr txBox="1"/>
          <p:nvPr/>
        </p:nvSpPr>
        <p:spPr>
          <a:xfrm>
            <a:off x="579054" y="5900251"/>
            <a:ext cx="4865730" cy="2539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Labour Force Survey (LFS) is usually conducted in April and </a:t>
            </a:r>
            <a:r>
              <a:rPr kumimoji="0" lang="en-BZ" sz="105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September</a:t>
            </a:r>
            <a:r>
              <a:rPr kumimoji="0" lang="en-BZ"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of each year.</a:t>
            </a:r>
          </a:p>
        </p:txBody>
      </p:sp>
      <p:graphicFrame>
        <p:nvGraphicFramePr>
          <p:cNvPr id="9" name="Chart 8">
            <a:extLst>
              <a:ext uri="{FF2B5EF4-FFF2-40B4-BE49-F238E27FC236}">
                <a16:creationId xmlns:a16="http://schemas.microsoft.com/office/drawing/2014/main" id="{4BC08FDF-9651-C3FE-0D55-2EAA33644CA3}"/>
              </a:ext>
            </a:extLst>
          </p:cNvPr>
          <p:cNvGraphicFramePr>
            <a:graphicFrameLocks/>
          </p:cNvGraphicFramePr>
          <p:nvPr>
            <p:extLst>
              <p:ext uri="{D42A27DB-BD31-4B8C-83A1-F6EECF244321}">
                <p14:modId xmlns:p14="http://schemas.microsoft.com/office/powerpoint/2010/main" val="3884136465"/>
              </p:ext>
            </p:extLst>
          </p:nvPr>
        </p:nvGraphicFramePr>
        <p:xfrm>
          <a:off x="579056" y="1913937"/>
          <a:ext cx="4923248" cy="3986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87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391886" y="754189"/>
            <a:ext cx="10901548"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Gross Official Reserves</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7" name="Straight Connector 36"/>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Text Placeholder 11">
            <a:extLst>
              <a:ext uri="{FF2B5EF4-FFF2-40B4-BE49-F238E27FC236}">
                <a16:creationId xmlns:a16="http://schemas.microsoft.com/office/drawing/2014/main" id="{6B3EEB2F-A672-6A5C-6FD4-86AF192D1ACA}"/>
              </a:ext>
            </a:extLst>
          </p:cNvPr>
          <p:cNvSpPr txBox="1">
            <a:spLocks/>
          </p:cNvSpPr>
          <p:nvPr/>
        </p:nvSpPr>
        <p:spPr>
          <a:xfrm>
            <a:off x="607869" y="1346647"/>
            <a:ext cx="11219935" cy="384166"/>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C00000"/>
              </a:buClr>
              <a:buSzPct val="92000"/>
              <a:buFont typeface="Wingdings 2" panose="05020102010507070707" pitchFamily="18" charset="2"/>
              <a:buNone/>
              <a:tabLst/>
              <a:defRPr/>
            </a:pPr>
            <a:r>
              <a:rPr lang="en-US" dirty="0">
                <a:solidFill>
                  <a:prstClr val="black"/>
                </a:solidFill>
                <a:latin typeface="Adobe Garamond Pro" panose="02020502060506020403" pitchFamily="18" charset="0"/>
              </a:rPr>
              <a:t>Central Bank’s foreign assets </a:t>
            </a: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remain comfortably above the benchmark. </a:t>
            </a: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 name="TextBox 3">
            <a:extLst>
              <a:ext uri="{FF2B5EF4-FFF2-40B4-BE49-F238E27FC236}">
                <a16:creationId xmlns:a16="http://schemas.microsoft.com/office/drawing/2014/main" id="{3B1FC6C1-D20B-022A-0AB6-BEBE600273F4}"/>
              </a:ext>
            </a:extLst>
          </p:cNvPr>
          <p:cNvSpPr txBox="1"/>
          <p:nvPr/>
        </p:nvSpPr>
        <p:spPr>
          <a:xfrm>
            <a:off x="607870" y="1885799"/>
            <a:ext cx="486747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13: Gross Official Reserves and Import Coverage</a:t>
            </a:r>
          </a:p>
        </p:txBody>
      </p:sp>
      <p:sp>
        <p:nvSpPr>
          <p:cNvPr id="3" name="TextBox 2">
            <a:extLst>
              <a:ext uri="{FF2B5EF4-FFF2-40B4-BE49-F238E27FC236}">
                <a16:creationId xmlns:a16="http://schemas.microsoft.com/office/drawing/2014/main" id="{9B35D1B7-716D-7FBD-B7E8-856D37C19A0E}"/>
              </a:ext>
            </a:extLst>
          </p:cNvPr>
          <p:cNvSpPr txBox="1"/>
          <p:nvPr/>
        </p:nvSpPr>
        <p:spPr>
          <a:xfrm>
            <a:off x="6285418" y="2518317"/>
            <a:ext cx="5298713"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rPr>
              <a:t>Central Bank reserves have largely accumulated from loan disbursements, sugar receipts from BSI and returns from F/X investments along with one-off SDR allocations.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rPr>
              <a:t>Central Bank F/X outlays largely comprise external debt servicing.</a:t>
            </a:r>
          </a:p>
        </p:txBody>
      </p:sp>
      <p:graphicFrame>
        <p:nvGraphicFramePr>
          <p:cNvPr id="5" name="Chart 4">
            <a:extLst>
              <a:ext uri="{FF2B5EF4-FFF2-40B4-BE49-F238E27FC236}">
                <a16:creationId xmlns:a16="http://schemas.microsoft.com/office/drawing/2014/main" id="{01D7CDB4-0BF8-49A5-FF8F-89E3C277DEC0}"/>
              </a:ext>
            </a:extLst>
          </p:cNvPr>
          <p:cNvGraphicFramePr>
            <a:graphicFrameLocks/>
          </p:cNvGraphicFramePr>
          <p:nvPr>
            <p:extLst>
              <p:ext uri="{D42A27DB-BD31-4B8C-83A1-F6EECF244321}">
                <p14:modId xmlns:p14="http://schemas.microsoft.com/office/powerpoint/2010/main" val="3770882589"/>
              </p:ext>
            </p:extLst>
          </p:nvPr>
        </p:nvGraphicFramePr>
        <p:xfrm>
          <a:off x="607869" y="2478852"/>
          <a:ext cx="4867471" cy="3527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58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477793" y="754189"/>
            <a:ext cx="11236411"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Adobe Garamond Pro" panose="02020502060506020403" pitchFamily="18" charset="0"/>
                <a:ea typeface="+mn-ea"/>
                <a:cs typeface="+mn-cs"/>
              </a:rPr>
              <a:t>Macroeconomic Developments: Domestic Banks’ Net Foreign Assets</a:t>
            </a:r>
            <a:endParaRPr kumimoji="0" lang="en-US" sz="2800" b="1" i="0" u="none" strike="noStrike" kern="1200" cap="none" spc="0" normalizeH="0" baseline="0" noProof="0" dirty="0">
              <a:ln>
                <a:noFill/>
              </a:ln>
              <a:effectLst/>
              <a:uLnTx/>
              <a:uFillTx/>
              <a:latin typeface="Adobe Garamond Pro" panose="02020502060506020403"/>
              <a:ea typeface="+mn-ea"/>
              <a:cs typeface="+mn-cs"/>
            </a:endParaRPr>
          </a:p>
        </p:txBody>
      </p:sp>
      <p:cxnSp>
        <p:nvCxnSpPr>
          <p:cNvPr id="37" name="Straight Connector 36"/>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Rectangle 1">
            <a:extLst>
              <a:ext uri="{FF2B5EF4-FFF2-40B4-BE49-F238E27FC236}">
                <a16:creationId xmlns:a16="http://schemas.microsoft.com/office/drawing/2014/main" id="{575D8C64-95D8-A2F6-289D-5CD23FA8ABAB}"/>
              </a:ext>
            </a:extLst>
          </p:cNvPr>
          <p:cNvSpPr/>
          <p:nvPr/>
        </p:nvSpPr>
        <p:spPr>
          <a:xfrm>
            <a:off x="477794" y="1393368"/>
            <a:ext cx="11219935" cy="369332"/>
          </a:xfrm>
          <a:prstGeom prst="rect">
            <a:avLst/>
          </a:prstGeom>
        </p:spPr>
        <p:txBody>
          <a:bodyPr wrap="square">
            <a:spAutoFit/>
          </a:bodyPr>
          <a:lstStyle/>
          <a:p>
            <a:pPr algn="ctr"/>
            <a:r>
              <a:rPr lang="en-US" dirty="0">
                <a:latin typeface="Adobe Garamond Pro" panose="02020502060506020403" pitchFamily="18" charset="0"/>
              </a:rPr>
              <a:t>Domestic banks’ net foreign assets surge </a:t>
            </a:r>
            <a:r>
              <a:rPr lang="en-US">
                <a:latin typeface="Adobe Garamond Pro" panose="02020502060506020403" pitchFamily="18" charset="0"/>
              </a:rPr>
              <a:t>to record-high levels.</a:t>
            </a:r>
            <a:endParaRPr lang="en-GB" dirty="0"/>
          </a:p>
        </p:txBody>
      </p:sp>
      <p:sp>
        <p:nvSpPr>
          <p:cNvPr id="3" name="TextBox 2">
            <a:extLst>
              <a:ext uri="{FF2B5EF4-FFF2-40B4-BE49-F238E27FC236}">
                <a16:creationId xmlns:a16="http://schemas.microsoft.com/office/drawing/2014/main" id="{F0FE4455-7F72-1936-C5E4-5A11D6682D0F}"/>
              </a:ext>
            </a:extLst>
          </p:cNvPr>
          <p:cNvSpPr txBox="1"/>
          <p:nvPr/>
        </p:nvSpPr>
        <p:spPr>
          <a:xfrm>
            <a:off x="1135524" y="1929547"/>
            <a:ext cx="4545874" cy="307777"/>
          </a:xfrm>
          <a:prstGeom prst="rect">
            <a:avLst/>
          </a:prstGeom>
          <a:solidFill>
            <a:schemeClr val="bg1">
              <a:lumMod val="95000"/>
            </a:schemeClr>
          </a:solidFill>
        </p:spPr>
        <p:txBody>
          <a:bodyPr wrap="square" rtlCol="0">
            <a:spAutoFit/>
          </a:bodyPr>
          <a:lstStyle/>
          <a:p>
            <a:pPr algn="ctr"/>
            <a:r>
              <a:rPr lang="en-GB" sz="1400" dirty="0">
                <a:latin typeface="Adobe Garamond Pro" panose="02020502060506020403" pitchFamily="18" charset="0"/>
              </a:rPr>
              <a:t>Figure 14: Net Foreign Assets of the Banking System </a:t>
            </a:r>
          </a:p>
        </p:txBody>
      </p:sp>
      <p:sp>
        <p:nvSpPr>
          <p:cNvPr id="5" name="TextBox 4">
            <a:extLst>
              <a:ext uri="{FF2B5EF4-FFF2-40B4-BE49-F238E27FC236}">
                <a16:creationId xmlns:a16="http://schemas.microsoft.com/office/drawing/2014/main" id="{FF4678CD-DF87-DE95-EBA6-D4CC1563D9FB}"/>
              </a:ext>
            </a:extLst>
          </p:cNvPr>
          <p:cNvSpPr txBox="1"/>
          <p:nvPr/>
        </p:nvSpPr>
        <p:spPr>
          <a:xfrm>
            <a:off x="6872229" y="2310465"/>
            <a:ext cx="4419207" cy="3262432"/>
          </a:xfrm>
          <a:prstGeom prst="rect">
            <a:avLst/>
          </a:prstGeom>
          <a:noFill/>
        </p:spPr>
        <p:txBody>
          <a:bodyPr wrap="square">
            <a:spAutoFit/>
          </a:bodyPr>
          <a:lstStyle/>
          <a:p>
            <a:r>
              <a:rPr lang="en-US" b="1" dirty="0">
                <a:latin typeface="Adobe Garamond Pro" panose="02020502060506020403"/>
              </a:rPr>
              <a:t>Major Sources of Foreign Currency Inflows </a:t>
            </a:r>
          </a:p>
          <a:p>
            <a:endParaRPr lang="en-US" sz="1600" b="1" dirty="0">
              <a:latin typeface="Adobe Garamond Pro" panose="02020502060506020403"/>
            </a:endParaRPr>
          </a:p>
          <a:p>
            <a:pPr marL="285750" indent="-285750">
              <a:buFont typeface="Arial" panose="020B0604020202020204" pitchFamily="34" charset="0"/>
              <a:buChar char="•"/>
            </a:pPr>
            <a:r>
              <a:rPr lang="en-US" sz="1600" dirty="0">
                <a:latin typeface="Adobe Garamond Pro" panose="02020502060506020403"/>
              </a:rPr>
              <a:t>Tourism</a:t>
            </a:r>
          </a:p>
          <a:p>
            <a:pPr marL="285750" indent="-285750">
              <a:lnSpc>
                <a:spcPct val="200000"/>
              </a:lnSpc>
              <a:buFont typeface="Arial" panose="020B0604020202020204" pitchFamily="34" charset="0"/>
              <a:buChar char="•"/>
            </a:pPr>
            <a:r>
              <a:rPr lang="en-US" sz="1600" dirty="0">
                <a:latin typeface="Adobe Garamond Pro" panose="02020502060506020403"/>
              </a:rPr>
              <a:t>Commercial Free Zone</a:t>
            </a:r>
          </a:p>
          <a:p>
            <a:pPr marL="285750" indent="-285750">
              <a:lnSpc>
                <a:spcPct val="200000"/>
              </a:lnSpc>
              <a:buFont typeface="Arial" panose="020B0604020202020204" pitchFamily="34" charset="0"/>
              <a:buChar char="•"/>
            </a:pPr>
            <a:r>
              <a:rPr lang="en-US" sz="1600" dirty="0">
                <a:latin typeface="Adobe Garamond Pro" panose="02020502060506020403"/>
              </a:rPr>
              <a:t>Foreign Direct Investments</a:t>
            </a:r>
          </a:p>
          <a:p>
            <a:pPr marL="285750" indent="-285750">
              <a:lnSpc>
                <a:spcPct val="200000"/>
              </a:lnSpc>
              <a:buFont typeface="Arial" panose="020B0604020202020204" pitchFamily="34" charset="0"/>
              <a:buChar char="•"/>
            </a:pPr>
            <a:r>
              <a:rPr lang="en-US" sz="1600" dirty="0">
                <a:latin typeface="Adobe Garamond Pro" panose="02020502060506020403"/>
              </a:rPr>
              <a:t>Business Process Outsourcing</a:t>
            </a:r>
          </a:p>
          <a:p>
            <a:pPr marL="285750" indent="-285750">
              <a:lnSpc>
                <a:spcPct val="200000"/>
              </a:lnSpc>
              <a:buFont typeface="Arial" panose="020B0604020202020204" pitchFamily="34" charset="0"/>
              <a:buChar char="•"/>
            </a:pPr>
            <a:r>
              <a:rPr lang="en-US" sz="1600" dirty="0">
                <a:latin typeface="Adobe Garamond Pro" panose="02020502060506020403"/>
              </a:rPr>
              <a:t>Remittance Services</a:t>
            </a:r>
          </a:p>
          <a:p>
            <a:pPr marL="285750" indent="-285750">
              <a:lnSpc>
                <a:spcPct val="200000"/>
              </a:lnSpc>
              <a:buFont typeface="Arial" panose="020B0604020202020204" pitchFamily="34" charset="0"/>
              <a:buChar char="•"/>
            </a:pPr>
            <a:r>
              <a:rPr lang="en-US" sz="1600" dirty="0">
                <a:latin typeface="Adobe Garamond Pro" panose="02020502060506020403"/>
              </a:rPr>
              <a:t>Major Exports </a:t>
            </a:r>
          </a:p>
        </p:txBody>
      </p:sp>
      <p:graphicFrame>
        <p:nvGraphicFramePr>
          <p:cNvPr id="6" name="Chart 5">
            <a:extLst>
              <a:ext uri="{FF2B5EF4-FFF2-40B4-BE49-F238E27FC236}">
                <a16:creationId xmlns:a16="http://schemas.microsoft.com/office/drawing/2014/main" id="{5F308851-0CB7-49FC-BA2E-ABD566B26C27}"/>
              </a:ext>
            </a:extLst>
          </p:cNvPr>
          <p:cNvGraphicFramePr>
            <a:graphicFrameLocks/>
          </p:cNvGraphicFramePr>
          <p:nvPr>
            <p:extLst>
              <p:ext uri="{D42A27DB-BD31-4B8C-83A1-F6EECF244321}">
                <p14:modId xmlns:p14="http://schemas.microsoft.com/office/powerpoint/2010/main" val="3106233838"/>
              </p:ext>
            </p:extLst>
          </p:nvPr>
        </p:nvGraphicFramePr>
        <p:xfrm>
          <a:off x="980810" y="2550975"/>
          <a:ext cx="4700588" cy="3395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51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391886" y="754189"/>
            <a:ext cx="10901548"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External Inflows</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7" name="Straight Connector 36"/>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3B1FC6C1-D20B-022A-0AB6-BEBE600273F4}"/>
              </a:ext>
            </a:extLst>
          </p:cNvPr>
          <p:cNvSpPr txBox="1"/>
          <p:nvPr/>
        </p:nvSpPr>
        <p:spPr>
          <a:xfrm>
            <a:off x="624929" y="2303287"/>
            <a:ext cx="486747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15: Worker’s Remittances (NET)</a:t>
            </a:r>
          </a:p>
        </p:txBody>
      </p:sp>
      <p:sp>
        <p:nvSpPr>
          <p:cNvPr id="5" name="TextBox 4">
            <a:extLst>
              <a:ext uri="{FF2B5EF4-FFF2-40B4-BE49-F238E27FC236}">
                <a16:creationId xmlns:a16="http://schemas.microsoft.com/office/drawing/2014/main" id="{A83DEACA-91F7-F632-F667-6A11CB07C640}"/>
              </a:ext>
            </a:extLst>
          </p:cNvPr>
          <p:cNvSpPr txBox="1"/>
          <p:nvPr/>
        </p:nvSpPr>
        <p:spPr>
          <a:xfrm>
            <a:off x="6644426" y="2299867"/>
            <a:ext cx="486747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16: FDI Inflows </a:t>
            </a:r>
          </a:p>
        </p:txBody>
      </p:sp>
      <p:graphicFrame>
        <p:nvGraphicFramePr>
          <p:cNvPr id="3" name="Chart 2">
            <a:extLst>
              <a:ext uri="{FF2B5EF4-FFF2-40B4-BE49-F238E27FC236}">
                <a16:creationId xmlns:a16="http://schemas.microsoft.com/office/drawing/2014/main" id="{5B935D81-6A5A-8AD9-3C56-C6CF9403A097}"/>
              </a:ext>
            </a:extLst>
          </p:cNvPr>
          <p:cNvGraphicFramePr>
            <a:graphicFrameLocks/>
          </p:cNvGraphicFramePr>
          <p:nvPr/>
        </p:nvGraphicFramePr>
        <p:xfrm>
          <a:off x="563762" y="2780780"/>
          <a:ext cx="5161738" cy="36643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1">
            <a:extLst>
              <a:ext uri="{FF2B5EF4-FFF2-40B4-BE49-F238E27FC236}">
                <a16:creationId xmlns:a16="http://schemas.microsoft.com/office/drawing/2014/main" id="{3A3157BC-423D-980D-DF3E-8E789BA74074}"/>
              </a:ext>
            </a:extLst>
          </p:cNvPr>
          <p:cNvSpPr txBox="1">
            <a:spLocks/>
          </p:cNvSpPr>
          <p:nvPr/>
        </p:nvSpPr>
        <p:spPr>
          <a:xfrm>
            <a:off x="330661" y="1454560"/>
            <a:ext cx="5161738" cy="655301"/>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C00000"/>
              </a:buClr>
              <a:buSzPct val="92000"/>
              <a:buFont typeface="Wingdings 2" panose="05020102010507070707" pitchFamily="18" charset="2"/>
              <a:buNone/>
              <a:tabLst/>
              <a:defRPr/>
            </a:pPr>
            <a:r>
              <a:rPr kumimoji="0" lang="en-BZ" sz="1600" b="0" i="0" u="none" strike="noStrike" kern="1200" cap="none" spc="0" normalizeH="0" baseline="0" noProof="0" dirty="0">
                <a:ln>
                  <a:noFill/>
                </a:ln>
                <a:solidFill>
                  <a:schemeClr val="tx1"/>
                </a:solidFill>
                <a:effectLst/>
                <a:uLnTx/>
                <a:uFillTx/>
                <a:latin typeface="Adobe Garamond Pro" panose="02020502060506020403" pitchFamily="18" charset="0"/>
                <a:ea typeface="+mn-ea"/>
                <a:cs typeface="+mn-cs"/>
              </a:rPr>
              <a:t>Worker’s remittances continue to support household consumption</a:t>
            </a:r>
            <a:r>
              <a:rPr lang="en-BZ" sz="1600" dirty="0">
                <a:solidFill>
                  <a:schemeClr val="tx1"/>
                </a:solidFill>
                <a:latin typeface="Adobe Garamond Pro" panose="02020502060506020403" pitchFamily="18" charset="0"/>
              </a:rPr>
              <a:t> amid inflationary pressures.</a:t>
            </a:r>
            <a:endParaRPr kumimoji="0" lang="en-BZ" sz="1600" b="0" i="0" u="none" strike="noStrike" kern="1200" cap="none" spc="0" normalizeH="0" baseline="0" noProof="0" dirty="0">
              <a:ln>
                <a:noFill/>
              </a:ln>
              <a:solidFill>
                <a:schemeClr val="tx1"/>
              </a:solidFill>
              <a:effectLst/>
              <a:uLnTx/>
              <a:uFillTx/>
              <a:latin typeface="Adobe Garamond Pro" panose="02020502060506020403" pitchFamily="18" charset="0"/>
              <a:ea typeface="+mn-ea"/>
              <a:cs typeface="+mn-cs"/>
            </a:endParaRPr>
          </a:p>
        </p:txBody>
      </p:sp>
      <p:sp>
        <p:nvSpPr>
          <p:cNvPr id="10" name="Text Placeholder 14">
            <a:extLst>
              <a:ext uri="{FF2B5EF4-FFF2-40B4-BE49-F238E27FC236}">
                <a16:creationId xmlns:a16="http://schemas.microsoft.com/office/drawing/2014/main" id="{68700A37-70A4-27FE-2D57-748721908231}"/>
              </a:ext>
            </a:extLst>
          </p:cNvPr>
          <p:cNvSpPr txBox="1">
            <a:spLocks/>
          </p:cNvSpPr>
          <p:nvPr/>
        </p:nvSpPr>
        <p:spPr>
          <a:xfrm>
            <a:off x="6306495" y="1358211"/>
            <a:ext cx="5752955" cy="928106"/>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C00000"/>
              </a:buClr>
              <a:buSzPct val="92000"/>
              <a:buFont typeface="Wingdings 2" panose="05020102010507070707" pitchFamily="18" charset="2"/>
              <a:buNone/>
              <a:tabLst/>
              <a:defRPr/>
            </a:pPr>
            <a:r>
              <a:rPr lang="en-BZ" sz="1600" dirty="0">
                <a:solidFill>
                  <a:schemeClr val="tx1"/>
                </a:solidFill>
                <a:latin typeface="Adobe Garamond Pro" panose="02020502060506020403" pitchFamily="18" charset="0"/>
              </a:rPr>
              <a:t>F</a:t>
            </a:r>
            <a:r>
              <a:rPr kumimoji="0" lang="en-BZ" sz="1600" b="0" i="0" u="none" strike="noStrike" kern="1200" cap="none" spc="0" normalizeH="0" baseline="0" noProof="0" dirty="0" err="1">
                <a:ln>
                  <a:noFill/>
                </a:ln>
                <a:solidFill>
                  <a:schemeClr val="tx1"/>
                </a:solidFill>
                <a:effectLst/>
                <a:uLnTx/>
                <a:uFillTx/>
                <a:latin typeface="Adobe Garamond Pro" panose="02020502060506020403" pitchFamily="18" charset="0"/>
                <a:ea typeface="+mn-ea"/>
                <a:cs typeface="+mn-cs"/>
              </a:rPr>
              <a:t>avourable</a:t>
            </a:r>
            <a:r>
              <a:rPr kumimoji="0" lang="en-BZ" sz="1600" b="0" i="0" u="none" strike="noStrike" kern="1200" cap="none" spc="0" normalizeH="0" baseline="0" noProof="0" dirty="0">
                <a:ln>
                  <a:noFill/>
                </a:ln>
                <a:solidFill>
                  <a:schemeClr val="tx1"/>
                </a:solidFill>
                <a:effectLst/>
                <a:uLnTx/>
                <a:uFillTx/>
                <a:latin typeface="Adobe Garamond Pro" panose="02020502060506020403" pitchFamily="18" charset="0"/>
                <a:ea typeface="+mn-ea"/>
                <a:cs typeface="+mn-cs"/>
              </a:rPr>
              <a:t> tourism outturn and continued expansions in the BPO sector have led to heightened investment projects centred on real-estate, construction, hotels and restaurants and commercial buildings</a:t>
            </a:r>
            <a:r>
              <a:rPr kumimoji="0" lang="en-BZ" sz="1600" b="0" i="0" u="none" strike="noStrike" kern="1200" cap="none" spc="0" normalizeH="0" baseline="0" noProof="0" dirty="0">
                <a:ln>
                  <a:noFill/>
                </a:ln>
                <a:solidFill>
                  <a:srgbClr val="3D3D3D"/>
                </a:solidFill>
                <a:effectLst/>
                <a:uLnTx/>
                <a:uFillTx/>
                <a:latin typeface="Adobe Garamond Pro" panose="02020502060506020403" pitchFamily="18" charset="0"/>
                <a:ea typeface="+mn-ea"/>
                <a:cs typeface="+mn-cs"/>
              </a:rPr>
              <a:t>.</a:t>
            </a:r>
          </a:p>
        </p:txBody>
      </p:sp>
      <p:graphicFrame>
        <p:nvGraphicFramePr>
          <p:cNvPr id="2" name="Chart 1">
            <a:extLst>
              <a:ext uri="{FF2B5EF4-FFF2-40B4-BE49-F238E27FC236}">
                <a16:creationId xmlns:a16="http://schemas.microsoft.com/office/drawing/2014/main" id="{BF474A15-0794-439C-B81C-322CA628B8A7}"/>
              </a:ext>
            </a:extLst>
          </p:cNvPr>
          <p:cNvGraphicFramePr>
            <a:graphicFrameLocks/>
          </p:cNvGraphicFramePr>
          <p:nvPr>
            <p:extLst>
              <p:ext uri="{D42A27DB-BD31-4B8C-83A1-F6EECF244321}">
                <p14:modId xmlns:p14="http://schemas.microsoft.com/office/powerpoint/2010/main" val="2058015015"/>
              </p:ext>
            </p:extLst>
          </p:nvPr>
        </p:nvGraphicFramePr>
        <p:xfrm>
          <a:off x="6551868" y="2780779"/>
          <a:ext cx="4867470" cy="3664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045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8E4F-C22A-4C9D-B536-BF029BD6D22B}"/>
              </a:ext>
            </a:extLst>
          </p:cNvPr>
          <p:cNvSpPr>
            <a:spLocks noGrp="1"/>
          </p:cNvSpPr>
          <p:nvPr>
            <p:ph type="title"/>
          </p:nvPr>
        </p:nvSpPr>
        <p:spPr>
          <a:xfrm>
            <a:off x="1387642" y="2130854"/>
            <a:ext cx="9785684" cy="842704"/>
          </a:xfrm>
        </p:spPr>
        <p:txBody>
          <a:bodyPr>
            <a:normAutofit/>
          </a:bodyPr>
          <a:lstStyle/>
          <a:p>
            <a:pPr algn="ctr"/>
            <a:r>
              <a:rPr lang="en-US" sz="4400" b="1" cap="none" dirty="0">
                <a:latin typeface="Adobe Garamond Pro" panose="02020502060506020403" pitchFamily="18" charset="0"/>
              </a:rPr>
              <a:t>Micro Considerations</a:t>
            </a:r>
            <a:endParaRPr lang="en-BZ" sz="4400" b="1" cap="none" dirty="0">
              <a:latin typeface="Adobe Garamond Pro" panose="02020502060506020403" pitchFamily="18" charset="0"/>
            </a:endParaRPr>
          </a:p>
        </p:txBody>
      </p:sp>
      <p:sp>
        <p:nvSpPr>
          <p:cNvPr id="5" name="Slide Number Placeholder 4">
            <a:extLst>
              <a:ext uri="{FF2B5EF4-FFF2-40B4-BE49-F238E27FC236}">
                <a16:creationId xmlns:a16="http://schemas.microsoft.com/office/drawing/2014/main" id="{83ED9BAF-FEBF-4D01-9894-972A31874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6984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02A7D-C97C-6C6F-AB18-A6546007A13B}"/>
              </a:ext>
            </a:extLst>
          </p:cNvPr>
          <p:cNvSpPr txBox="1"/>
          <p:nvPr/>
        </p:nvSpPr>
        <p:spPr>
          <a:xfrm>
            <a:off x="2040234" y="754189"/>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Micro Considerations – </a:t>
            </a:r>
            <a:r>
              <a:rPr kumimoji="0" lang="en-US" sz="2800" b="1" i="0" u="none" strike="noStrike" kern="1200" cap="none" spc="0" normalizeH="0" baseline="0" noProof="0" dirty="0" err="1">
                <a:ln>
                  <a:noFill/>
                </a:ln>
                <a:solidFill>
                  <a:prstClr val="black"/>
                </a:solidFill>
                <a:effectLst/>
                <a:uLnTx/>
                <a:uFillTx/>
                <a:latin typeface="Adobe Garamond Pro" panose="02020502060506020403" pitchFamily="18" charset="0"/>
                <a:ea typeface="+mn-ea"/>
                <a:cs typeface="+mn-cs"/>
              </a:rPr>
              <a:t>Labour</a:t>
            </a: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Force Participation</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B6CAE392-17B7-CAE7-557E-3BFF846D3DE9}"/>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199D1B5-B46F-10C9-2DCB-4CBE608E2921}"/>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E5E11B97-1DEE-160B-2077-38355C2ECE4D}"/>
              </a:ext>
            </a:extLst>
          </p:cNvPr>
          <p:cNvSpPr/>
          <p:nvPr/>
        </p:nvSpPr>
        <p:spPr>
          <a:xfrm>
            <a:off x="416200" y="1393368"/>
            <a:ext cx="1136649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dobe Garamond Pro" panose="02020502060506020403" pitchFamily="18" charset="0"/>
                <a:ea typeface="+mn-ea"/>
                <a:cs typeface="+mn-cs"/>
              </a:rPr>
              <a:t>Labour</a:t>
            </a: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force participation rates remain subdued… </a:t>
            </a:r>
          </a:p>
        </p:txBody>
      </p:sp>
      <p:sp>
        <p:nvSpPr>
          <p:cNvPr id="6" name="TextBox 5">
            <a:extLst>
              <a:ext uri="{FF2B5EF4-FFF2-40B4-BE49-F238E27FC236}">
                <a16:creationId xmlns:a16="http://schemas.microsoft.com/office/drawing/2014/main" id="{825019DB-8E22-6F89-F805-FF246F307C11}"/>
              </a:ext>
            </a:extLst>
          </p:cNvPr>
          <p:cNvSpPr txBox="1"/>
          <p:nvPr/>
        </p:nvSpPr>
        <p:spPr>
          <a:xfrm>
            <a:off x="477795" y="1859468"/>
            <a:ext cx="5513702"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17: Labour Force Participation Rates by Sex</a:t>
            </a:r>
          </a:p>
        </p:txBody>
      </p:sp>
      <p:sp>
        <p:nvSpPr>
          <p:cNvPr id="7" name="Freeform 1676" descr="Icon of check box. ">
            <a:extLst>
              <a:ext uri="{FF2B5EF4-FFF2-40B4-BE49-F238E27FC236}">
                <a16:creationId xmlns:a16="http://schemas.microsoft.com/office/drawing/2014/main" id="{3F283214-562A-A3DB-7913-BC631664537E}"/>
              </a:ext>
            </a:extLst>
          </p:cNvPr>
          <p:cNvSpPr>
            <a:spLocks noEditPoints="1"/>
          </p:cNvSpPr>
          <p:nvPr/>
        </p:nvSpPr>
        <p:spPr bwMode="auto">
          <a:xfrm>
            <a:off x="6857768" y="3240125"/>
            <a:ext cx="4839962" cy="1091693"/>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8" name="Freeform 1676" descr="Icon of check box. ">
            <a:extLst>
              <a:ext uri="{FF2B5EF4-FFF2-40B4-BE49-F238E27FC236}">
                <a16:creationId xmlns:a16="http://schemas.microsoft.com/office/drawing/2014/main" id="{65D0F5C5-601A-2643-B09D-836C657B1FA7}"/>
              </a:ext>
            </a:extLst>
          </p:cNvPr>
          <p:cNvSpPr>
            <a:spLocks noEditPoints="1"/>
          </p:cNvSpPr>
          <p:nvPr/>
        </p:nvSpPr>
        <p:spPr bwMode="auto">
          <a:xfrm>
            <a:off x="6741261" y="2194983"/>
            <a:ext cx="5072975" cy="2900317"/>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Female labour force participation in April 2024 stood at 44.8%, decreasing marginally from April 2023’s 45.8%.</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Similarly, male participation dipped slightly from 71.6% to 71.0%.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Overall, the labour force participation rate stood at 57.4% at April 2024, slightly below the 58.5% recorded in April 2023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0A07E2C0-752F-BD00-6B1A-7C19898A4354}"/>
              </a:ext>
            </a:extLst>
          </p:cNvPr>
          <p:cNvGraphicFramePr>
            <a:graphicFrameLocks/>
          </p:cNvGraphicFramePr>
          <p:nvPr>
            <p:extLst>
              <p:ext uri="{D42A27DB-BD31-4B8C-83A1-F6EECF244321}">
                <p14:modId xmlns:p14="http://schemas.microsoft.com/office/powerpoint/2010/main" val="1883071461"/>
              </p:ext>
            </p:extLst>
          </p:nvPr>
        </p:nvGraphicFramePr>
        <p:xfrm>
          <a:off x="477795" y="2167245"/>
          <a:ext cx="5513702" cy="3571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04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02A7D-C97C-6C6F-AB18-A6546007A13B}"/>
              </a:ext>
            </a:extLst>
          </p:cNvPr>
          <p:cNvSpPr txBox="1"/>
          <p:nvPr/>
        </p:nvSpPr>
        <p:spPr>
          <a:xfrm>
            <a:off x="2040234" y="754189"/>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Micro Considerations – Poverty</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B6CAE392-17B7-CAE7-557E-3BFF846D3DE9}"/>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199D1B5-B46F-10C9-2DCB-4CBE608E2921}"/>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E5E11B97-1DEE-160B-2077-38355C2ECE4D}"/>
              </a:ext>
            </a:extLst>
          </p:cNvPr>
          <p:cNvSpPr/>
          <p:nvPr/>
        </p:nvSpPr>
        <p:spPr>
          <a:xfrm>
            <a:off x="416200" y="1393368"/>
            <a:ext cx="1136649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dobe Garamond Pro" panose="02020502060506020403" pitchFamily="18" charset="0"/>
              </a:rPr>
              <a:t>Incidence of multidimensional poverty is trending downward.</a:t>
            </a: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6" name="TextBox 5">
            <a:extLst>
              <a:ext uri="{FF2B5EF4-FFF2-40B4-BE49-F238E27FC236}">
                <a16:creationId xmlns:a16="http://schemas.microsoft.com/office/drawing/2014/main" id="{825019DB-8E22-6F89-F805-FF246F307C11}"/>
              </a:ext>
            </a:extLst>
          </p:cNvPr>
          <p:cNvSpPr txBox="1"/>
          <p:nvPr/>
        </p:nvSpPr>
        <p:spPr>
          <a:xfrm>
            <a:off x="477795" y="1859468"/>
            <a:ext cx="5513702"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18: Poverty Rates</a:t>
            </a:r>
          </a:p>
        </p:txBody>
      </p:sp>
      <p:sp>
        <p:nvSpPr>
          <p:cNvPr id="7" name="Freeform 1676" descr="Icon of check box. ">
            <a:extLst>
              <a:ext uri="{FF2B5EF4-FFF2-40B4-BE49-F238E27FC236}">
                <a16:creationId xmlns:a16="http://schemas.microsoft.com/office/drawing/2014/main" id="{3F283214-562A-A3DB-7913-BC631664537E}"/>
              </a:ext>
            </a:extLst>
          </p:cNvPr>
          <p:cNvSpPr>
            <a:spLocks noEditPoints="1"/>
          </p:cNvSpPr>
          <p:nvPr/>
        </p:nvSpPr>
        <p:spPr bwMode="auto">
          <a:xfrm>
            <a:off x="6857768" y="3240125"/>
            <a:ext cx="4839962" cy="1091693"/>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8" name="Freeform 1676" descr="Icon of check box. ">
            <a:extLst>
              <a:ext uri="{FF2B5EF4-FFF2-40B4-BE49-F238E27FC236}">
                <a16:creationId xmlns:a16="http://schemas.microsoft.com/office/drawing/2014/main" id="{65D0F5C5-601A-2643-B09D-836C657B1FA7}"/>
              </a:ext>
            </a:extLst>
          </p:cNvPr>
          <p:cNvSpPr>
            <a:spLocks noEditPoints="1"/>
          </p:cNvSpPr>
          <p:nvPr/>
        </p:nvSpPr>
        <p:spPr bwMode="auto">
          <a:xfrm>
            <a:off x="6702825" y="2167245"/>
            <a:ext cx="5072975" cy="310406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With high rates of employment, improved educational opportunities and enhanced access to health services, incidence of poverty has been trending downwards.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Z" dirty="0">
                <a:solidFill>
                  <a:prstClr val="black"/>
                </a:solidFill>
                <a:latin typeface="Adobe Garamond Pro" panose="02020502060506020403" pitchFamily="18" charset="0"/>
                <a:ea typeface="Calibri" panose="020F0502020204030204" pitchFamily="34" charset="0"/>
                <a:cs typeface="Times New Roman" panose="02020603050405020304" pitchFamily="18" charset="0"/>
              </a:rPr>
              <a:t>However, poverty rates are highest in rural areas (39.9%) compared to urban areas (23.3%).</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Toledo District suffer</a:t>
            </a:r>
            <a:r>
              <a:rPr lang="en-BZ" dirty="0">
                <a:solidFill>
                  <a:prstClr val="black"/>
                </a:solidFill>
                <a:latin typeface="Adobe Garamond Pro" panose="02020502060506020403" pitchFamily="18" charset="0"/>
                <a:ea typeface="Calibri" panose="020F0502020204030204" pitchFamily="34" charset="0"/>
                <a:cs typeface="Times New Roman" panose="02020603050405020304" pitchFamily="18" charset="0"/>
              </a:rPr>
              <a:t>s from the highest poverty rate at 57.5% with Belize District having the lowest at 8.6%.</a:t>
            </a: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215B3426-B0C2-6599-F5B6-E8260FFF8DD9}"/>
              </a:ext>
            </a:extLst>
          </p:cNvPr>
          <p:cNvGraphicFramePr>
            <a:graphicFrameLocks/>
          </p:cNvGraphicFramePr>
          <p:nvPr>
            <p:extLst>
              <p:ext uri="{D42A27DB-BD31-4B8C-83A1-F6EECF244321}">
                <p14:modId xmlns:p14="http://schemas.microsoft.com/office/powerpoint/2010/main" val="2147409565"/>
              </p:ext>
            </p:extLst>
          </p:nvPr>
        </p:nvGraphicFramePr>
        <p:xfrm>
          <a:off x="416200" y="2448910"/>
          <a:ext cx="5679800" cy="3363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239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02A7D-C97C-6C6F-AB18-A6546007A13B}"/>
              </a:ext>
            </a:extLst>
          </p:cNvPr>
          <p:cNvSpPr txBox="1"/>
          <p:nvPr/>
        </p:nvSpPr>
        <p:spPr>
          <a:xfrm>
            <a:off x="683171" y="754189"/>
            <a:ext cx="10699531" cy="423962"/>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Micro Considerations – Climate Events &amp; Belize’s Building Stock</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B6CAE392-17B7-CAE7-557E-3BFF846D3DE9}"/>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199D1B5-B46F-10C9-2DCB-4CBE608E2921}"/>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E5E11B97-1DEE-160B-2077-38355C2ECE4D}"/>
              </a:ext>
            </a:extLst>
          </p:cNvPr>
          <p:cNvSpPr/>
          <p:nvPr/>
        </p:nvSpPr>
        <p:spPr>
          <a:xfrm>
            <a:off x="416200" y="1393368"/>
            <a:ext cx="1136649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dobe Garamond Pro" panose="02020502060506020403" pitchFamily="18" charset="0"/>
              </a:rPr>
              <a:t>Belize’s building stock is highly climate vulnerable.</a:t>
            </a: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6" name="TextBox 5">
            <a:extLst>
              <a:ext uri="{FF2B5EF4-FFF2-40B4-BE49-F238E27FC236}">
                <a16:creationId xmlns:a16="http://schemas.microsoft.com/office/drawing/2014/main" id="{825019DB-8E22-6F89-F805-FF246F307C11}"/>
              </a:ext>
            </a:extLst>
          </p:cNvPr>
          <p:cNvSpPr txBox="1"/>
          <p:nvPr/>
        </p:nvSpPr>
        <p:spPr>
          <a:xfrm>
            <a:off x="477795" y="1859468"/>
            <a:ext cx="5513702"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19: Loss Exposure from Climate Events</a:t>
            </a:r>
          </a:p>
        </p:txBody>
      </p:sp>
      <p:sp>
        <p:nvSpPr>
          <p:cNvPr id="7" name="Freeform 1676" descr="Icon of check box. ">
            <a:extLst>
              <a:ext uri="{FF2B5EF4-FFF2-40B4-BE49-F238E27FC236}">
                <a16:creationId xmlns:a16="http://schemas.microsoft.com/office/drawing/2014/main" id="{3F283214-562A-A3DB-7913-BC631664537E}"/>
              </a:ext>
            </a:extLst>
          </p:cNvPr>
          <p:cNvSpPr>
            <a:spLocks noEditPoints="1"/>
          </p:cNvSpPr>
          <p:nvPr/>
        </p:nvSpPr>
        <p:spPr bwMode="auto">
          <a:xfrm>
            <a:off x="6857768" y="3240125"/>
            <a:ext cx="4839962" cy="1091693"/>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8" name="Freeform 1676" descr="Icon of check box. ">
            <a:extLst>
              <a:ext uri="{FF2B5EF4-FFF2-40B4-BE49-F238E27FC236}">
                <a16:creationId xmlns:a16="http://schemas.microsoft.com/office/drawing/2014/main" id="{65D0F5C5-601A-2643-B09D-836C657B1FA7}"/>
              </a:ext>
            </a:extLst>
          </p:cNvPr>
          <p:cNvSpPr>
            <a:spLocks noEditPoints="1"/>
          </p:cNvSpPr>
          <p:nvPr/>
        </p:nvSpPr>
        <p:spPr bwMode="auto">
          <a:xfrm>
            <a:off x="6741261" y="1859468"/>
            <a:ext cx="5072975" cy="4488780"/>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Belize is ranked 3</a:t>
            </a:r>
            <a:r>
              <a:rPr kumimoji="0" lang="en-BZ" sz="1800" b="0" i="0" u="none" strike="noStrike" kern="1200" cap="none" spc="0" normalizeH="0" baseline="3000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rd</a:t>
            </a: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 for risk from natural disasters and 5</a:t>
            </a:r>
            <a:r>
              <a:rPr kumimoji="0" lang="en-BZ" sz="1800" b="0" i="0" u="none" strike="noStrike" kern="1200" cap="none" spc="0" normalizeH="0" baseline="3000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th</a:t>
            </a: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 for risk from climate change among small states (IMF 2018).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BZ" dirty="0">
              <a:solidFill>
                <a:prstClr val="black"/>
              </a:solidFill>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Z" dirty="0">
                <a:solidFill>
                  <a:prstClr val="black"/>
                </a:solidFill>
                <a:latin typeface="Adobe Garamond Pro" panose="02020502060506020403" pitchFamily="18" charset="0"/>
                <a:ea typeface="Calibri" panose="020F0502020204030204" pitchFamily="34" charset="0"/>
                <a:cs typeface="Times New Roman" panose="02020603050405020304" pitchFamily="18" charset="0"/>
              </a:rPr>
              <a:t>Its</a:t>
            </a: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 building stock, mostly located on or near the coast, valued at US$4.6 billion, is highly vulnerable to climate events – hurricanes and sea level rise.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BZ" dirty="0">
              <a:solidFill>
                <a:prstClr val="black"/>
              </a:solidFill>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In Belize, there is a 46.6% chance each year of direct losses due to hurricanes, the highest of all countries </a:t>
            </a:r>
            <a:r>
              <a:rPr kumimoji="0" lang="en-BZ" sz="1800" b="0" i="0" u="none" strike="noStrike" kern="1200" cap="none" spc="0" normalizeH="0" baseline="0" noProof="0" dirty="0" err="1">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analyzed</a:t>
            </a: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rPr>
              <a:t> (WB – PER).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Z" dirty="0">
                <a:solidFill>
                  <a:prstClr val="black"/>
                </a:solidFill>
                <a:latin typeface="Adobe Garamond Pro" panose="02020502060506020403" pitchFamily="18" charset="0"/>
                <a:ea typeface="Calibri" panose="020F0502020204030204" pitchFamily="34" charset="0"/>
                <a:cs typeface="Times New Roman" panose="02020603050405020304" pitchFamily="18" charset="0"/>
              </a:rPr>
              <a:t>In all examined countries, vulnerable single family dwellings make up a large share of average annual losses (AAL) – 20% in Belize (WB – PER).</a:t>
            </a: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6A56DA2D-CA20-9A15-AA3E-77DA62694E84}"/>
              </a:ext>
            </a:extLst>
          </p:cNvPr>
          <p:cNvGraphicFramePr>
            <a:graphicFrameLocks noGrp="1"/>
          </p:cNvGraphicFramePr>
          <p:nvPr>
            <p:extLst>
              <p:ext uri="{D42A27DB-BD31-4B8C-83A1-F6EECF244321}">
                <p14:modId xmlns:p14="http://schemas.microsoft.com/office/powerpoint/2010/main" val="2234260687"/>
              </p:ext>
            </p:extLst>
          </p:nvPr>
        </p:nvGraphicFramePr>
        <p:xfrm>
          <a:off x="494270" y="2890345"/>
          <a:ext cx="6050915" cy="2354317"/>
        </p:xfrm>
        <a:graphic>
          <a:graphicData uri="http://schemas.openxmlformats.org/drawingml/2006/table">
            <a:tbl>
              <a:tblPr firstRow="1" firstCol="1" lastRow="1" lastCol="1" bandRow="1" bandCol="1">
                <a:tableStyleId>{5C22544A-7EE6-4342-B048-85BDC9FD1C3A}</a:tableStyleId>
              </a:tblPr>
              <a:tblGrid>
                <a:gridCol w="666750">
                  <a:extLst>
                    <a:ext uri="{9D8B030D-6E8A-4147-A177-3AD203B41FA5}">
                      <a16:colId xmlns:a16="http://schemas.microsoft.com/office/drawing/2014/main" val="1004030898"/>
                    </a:ext>
                  </a:extLst>
                </a:gridCol>
                <a:gridCol w="650875">
                  <a:extLst>
                    <a:ext uri="{9D8B030D-6E8A-4147-A177-3AD203B41FA5}">
                      <a16:colId xmlns:a16="http://schemas.microsoft.com/office/drawing/2014/main" val="1564893187"/>
                    </a:ext>
                  </a:extLst>
                </a:gridCol>
                <a:gridCol w="594995">
                  <a:extLst>
                    <a:ext uri="{9D8B030D-6E8A-4147-A177-3AD203B41FA5}">
                      <a16:colId xmlns:a16="http://schemas.microsoft.com/office/drawing/2014/main" val="453379597"/>
                    </a:ext>
                  </a:extLst>
                </a:gridCol>
                <a:gridCol w="594995">
                  <a:extLst>
                    <a:ext uri="{9D8B030D-6E8A-4147-A177-3AD203B41FA5}">
                      <a16:colId xmlns:a16="http://schemas.microsoft.com/office/drawing/2014/main" val="1925486605"/>
                    </a:ext>
                  </a:extLst>
                </a:gridCol>
                <a:gridCol w="594995">
                  <a:extLst>
                    <a:ext uri="{9D8B030D-6E8A-4147-A177-3AD203B41FA5}">
                      <a16:colId xmlns:a16="http://schemas.microsoft.com/office/drawing/2014/main" val="3019445986"/>
                    </a:ext>
                  </a:extLst>
                </a:gridCol>
                <a:gridCol w="596265">
                  <a:extLst>
                    <a:ext uri="{9D8B030D-6E8A-4147-A177-3AD203B41FA5}">
                      <a16:colId xmlns:a16="http://schemas.microsoft.com/office/drawing/2014/main" val="488301704"/>
                    </a:ext>
                  </a:extLst>
                </a:gridCol>
                <a:gridCol w="596265">
                  <a:extLst>
                    <a:ext uri="{9D8B030D-6E8A-4147-A177-3AD203B41FA5}">
                      <a16:colId xmlns:a16="http://schemas.microsoft.com/office/drawing/2014/main" val="2981505949"/>
                    </a:ext>
                  </a:extLst>
                </a:gridCol>
                <a:gridCol w="596265">
                  <a:extLst>
                    <a:ext uri="{9D8B030D-6E8A-4147-A177-3AD203B41FA5}">
                      <a16:colId xmlns:a16="http://schemas.microsoft.com/office/drawing/2014/main" val="3763486198"/>
                    </a:ext>
                  </a:extLst>
                </a:gridCol>
                <a:gridCol w="596265">
                  <a:extLst>
                    <a:ext uri="{9D8B030D-6E8A-4147-A177-3AD203B41FA5}">
                      <a16:colId xmlns:a16="http://schemas.microsoft.com/office/drawing/2014/main" val="1194713320"/>
                    </a:ext>
                  </a:extLst>
                </a:gridCol>
                <a:gridCol w="563245">
                  <a:extLst>
                    <a:ext uri="{9D8B030D-6E8A-4147-A177-3AD203B41FA5}">
                      <a16:colId xmlns:a16="http://schemas.microsoft.com/office/drawing/2014/main" val="3030802759"/>
                    </a:ext>
                  </a:extLst>
                </a:gridCol>
              </a:tblGrid>
              <a:tr h="318150">
                <a:tc gridSpan="2">
                  <a:txBody>
                    <a:bodyPr/>
                    <a:lstStyle/>
                    <a:p>
                      <a:pPr marL="0" marR="0" algn="l">
                        <a:lnSpc>
                          <a:spcPts val="1115"/>
                        </a:lnSpc>
                        <a:spcBef>
                          <a:spcPts val="0"/>
                        </a:spcBef>
                        <a:spcAft>
                          <a:spcPts val="0"/>
                        </a:spcAft>
                      </a:pPr>
                      <a:r>
                        <a:rPr lang="en-US" sz="10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tc gridSpan="4">
                  <a:txBody>
                    <a:bodyPr/>
                    <a:lstStyle/>
                    <a:p>
                      <a:pPr marL="517525" marR="0" algn="l">
                        <a:lnSpc>
                          <a:spcPts val="1115"/>
                        </a:lnSpc>
                        <a:spcBef>
                          <a:spcPts val="165"/>
                        </a:spcBef>
                        <a:spcAft>
                          <a:spcPts val="0"/>
                        </a:spcAft>
                      </a:pPr>
                      <a:r>
                        <a:rPr lang="en-US" sz="1000" dirty="0">
                          <a:effectLst/>
                          <a:highlight>
                            <a:srgbClr val="5A9BD5"/>
                          </a:highlight>
                        </a:rPr>
                        <a:t>AVERAGE</a:t>
                      </a:r>
                      <a:r>
                        <a:rPr lang="en-US" sz="1000" spc="25" dirty="0">
                          <a:effectLst/>
                          <a:highlight>
                            <a:srgbClr val="5A9BD5"/>
                          </a:highlight>
                        </a:rPr>
                        <a:t> </a:t>
                      </a:r>
                      <a:r>
                        <a:rPr lang="en-US" sz="1000" dirty="0">
                          <a:effectLst/>
                          <a:highlight>
                            <a:srgbClr val="5A9BD5"/>
                          </a:highlight>
                        </a:rPr>
                        <a:t>ANNUAL</a:t>
                      </a:r>
                      <a:r>
                        <a:rPr lang="en-US" sz="1000" spc="10" dirty="0">
                          <a:effectLst/>
                          <a:highlight>
                            <a:srgbClr val="5A9BD5"/>
                          </a:highlight>
                        </a:rPr>
                        <a:t> </a:t>
                      </a:r>
                      <a:r>
                        <a:rPr lang="en-US" sz="1000" spc="-20" dirty="0">
                          <a:effectLst/>
                          <a:highlight>
                            <a:srgbClr val="5A9BD5"/>
                          </a:highlight>
                        </a:rPr>
                        <a:t>LOSS</a:t>
                      </a:r>
                      <a:endParaRPr lang="en-US" sz="1100" dirty="0">
                        <a:effectLst/>
                        <a:highlight>
                          <a:srgbClr val="5A9BD5"/>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421640" marR="0" algn="l">
                        <a:lnSpc>
                          <a:spcPts val="1115"/>
                        </a:lnSpc>
                        <a:spcBef>
                          <a:spcPts val="165"/>
                        </a:spcBef>
                        <a:spcAft>
                          <a:spcPts val="0"/>
                        </a:spcAft>
                      </a:pPr>
                      <a:r>
                        <a:rPr lang="en-US" sz="1000">
                          <a:effectLst/>
                          <a:highlight>
                            <a:srgbClr val="FFC000"/>
                          </a:highlight>
                        </a:rPr>
                        <a:t>PROBABLE</a:t>
                      </a:r>
                      <a:r>
                        <a:rPr lang="en-US" sz="1000" spc="-10">
                          <a:effectLst/>
                          <a:highlight>
                            <a:srgbClr val="FFC000"/>
                          </a:highlight>
                        </a:rPr>
                        <a:t> </a:t>
                      </a:r>
                      <a:r>
                        <a:rPr lang="en-US" sz="1000">
                          <a:effectLst/>
                          <a:highlight>
                            <a:srgbClr val="FFC000"/>
                          </a:highlight>
                        </a:rPr>
                        <a:t>MAXIMUM</a:t>
                      </a:r>
                      <a:r>
                        <a:rPr lang="en-US" sz="1000" spc="10">
                          <a:effectLst/>
                          <a:highlight>
                            <a:srgbClr val="FFC000"/>
                          </a:highlight>
                        </a:rPr>
                        <a:t> </a:t>
                      </a:r>
                      <a:r>
                        <a:rPr lang="en-US" sz="1000" spc="-20">
                          <a:effectLst/>
                          <a:highlight>
                            <a:srgbClr val="FFC000"/>
                          </a:highlight>
                        </a:rPr>
                        <a:t>LOSS</a:t>
                      </a:r>
                      <a:endParaRPr lang="en-US" sz="1100">
                        <a:effectLst/>
                        <a:highlight>
                          <a:srgbClr val="FFC0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4984126"/>
                  </a:ext>
                </a:extLst>
              </a:tr>
              <a:tr h="509041">
                <a:tc rowSpan="2">
                  <a:txBody>
                    <a:bodyPr/>
                    <a:lstStyle/>
                    <a:p>
                      <a:pPr marL="0" marR="0" algn="l">
                        <a:lnSpc>
                          <a:spcPts val="1115"/>
                        </a:lnSpc>
                        <a:spcBef>
                          <a:spcPts val="0"/>
                        </a:spcBef>
                        <a:spcAft>
                          <a:spcPts val="0"/>
                        </a:spcAft>
                      </a:pPr>
                      <a:r>
                        <a:rPr lang="en-US" sz="10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 marR="3175" algn="ctr">
                        <a:lnSpc>
                          <a:spcPts val="1115"/>
                        </a:lnSpc>
                        <a:spcBef>
                          <a:spcPts val="10"/>
                        </a:spcBef>
                        <a:spcAft>
                          <a:spcPts val="0"/>
                        </a:spcAft>
                      </a:pPr>
                      <a:r>
                        <a:rPr lang="en-US" sz="1000" spc="-10">
                          <a:effectLst/>
                        </a:rPr>
                        <a:t>Building</a:t>
                      </a:r>
                      <a:endParaRPr lang="en-US" sz="1100">
                        <a:effectLst/>
                      </a:endParaRPr>
                    </a:p>
                    <a:p>
                      <a:pPr marL="3810" marR="3175" algn="ctr">
                        <a:lnSpc>
                          <a:spcPts val="1105"/>
                        </a:lnSpc>
                        <a:spcBef>
                          <a:spcPts val="70"/>
                        </a:spcBef>
                        <a:spcAft>
                          <a:spcPts val="0"/>
                        </a:spcAft>
                      </a:pPr>
                      <a:r>
                        <a:rPr lang="en-US" sz="1000" spc="-10">
                          <a:effectLst/>
                        </a:rPr>
                        <a:t>stock</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gridSpan="2">
                  <a:txBody>
                    <a:bodyPr/>
                    <a:lstStyle/>
                    <a:p>
                      <a:pPr marL="316230" marR="0" algn="l">
                        <a:lnSpc>
                          <a:spcPts val="1115"/>
                        </a:lnSpc>
                        <a:spcBef>
                          <a:spcPts val="620"/>
                        </a:spcBef>
                        <a:spcAft>
                          <a:spcPts val="0"/>
                        </a:spcAft>
                      </a:pPr>
                      <a:r>
                        <a:rPr lang="en-US" sz="1000" spc="-10">
                          <a:effectLst/>
                          <a:highlight>
                            <a:srgbClr val="DEEAF6"/>
                          </a:highlight>
                        </a:rPr>
                        <a:t>Hurricane</a:t>
                      </a:r>
                      <a:endParaRPr lang="en-US" sz="1100">
                        <a:effectLst/>
                        <a:highlight>
                          <a:srgbClr val="DEEAF6"/>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tc gridSpan="2">
                  <a:txBody>
                    <a:bodyPr/>
                    <a:lstStyle/>
                    <a:p>
                      <a:pPr marL="272415" marR="0" algn="l">
                        <a:lnSpc>
                          <a:spcPts val="1115"/>
                        </a:lnSpc>
                        <a:spcBef>
                          <a:spcPts val="620"/>
                        </a:spcBef>
                        <a:spcAft>
                          <a:spcPts val="0"/>
                        </a:spcAft>
                      </a:pPr>
                      <a:r>
                        <a:rPr lang="en-US" sz="1000" spc="-10" dirty="0">
                          <a:effectLst/>
                          <a:highlight>
                            <a:srgbClr val="DEEAF6"/>
                          </a:highlight>
                        </a:rPr>
                        <a:t>Earthquake</a:t>
                      </a:r>
                      <a:endParaRPr lang="en-US" sz="1100" dirty="0">
                        <a:effectLst/>
                        <a:highlight>
                          <a:srgbClr val="DEEAF6"/>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tc gridSpan="2">
                  <a:txBody>
                    <a:bodyPr/>
                    <a:lstStyle/>
                    <a:p>
                      <a:pPr marL="317500" marR="0" algn="l">
                        <a:lnSpc>
                          <a:spcPts val="1115"/>
                        </a:lnSpc>
                        <a:spcBef>
                          <a:spcPts val="620"/>
                        </a:spcBef>
                        <a:spcAft>
                          <a:spcPts val="0"/>
                        </a:spcAft>
                      </a:pPr>
                      <a:r>
                        <a:rPr lang="en-US" sz="1000" spc="-10" dirty="0">
                          <a:effectLst/>
                          <a:highlight>
                            <a:srgbClr val="FFF1CC"/>
                          </a:highlight>
                        </a:rPr>
                        <a:t>Hurricane</a:t>
                      </a:r>
                      <a:endParaRPr lang="en-US" sz="1100" dirty="0">
                        <a:effectLst/>
                        <a:highlight>
                          <a:srgbClr val="FFF1CC"/>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tc gridSpan="2">
                  <a:txBody>
                    <a:bodyPr/>
                    <a:lstStyle/>
                    <a:p>
                      <a:pPr marL="271780" marR="0" algn="l">
                        <a:lnSpc>
                          <a:spcPts val="1115"/>
                        </a:lnSpc>
                        <a:spcBef>
                          <a:spcPts val="620"/>
                        </a:spcBef>
                        <a:spcAft>
                          <a:spcPts val="0"/>
                        </a:spcAft>
                      </a:pPr>
                      <a:r>
                        <a:rPr lang="en-US" sz="1000" b="0" spc="-10" dirty="0">
                          <a:solidFill>
                            <a:schemeClr val="tx1"/>
                          </a:solidFill>
                          <a:effectLst/>
                          <a:highlight>
                            <a:srgbClr val="FFF1CC"/>
                          </a:highlight>
                        </a:rPr>
                        <a:t>Earthquake</a:t>
                      </a:r>
                      <a:endParaRPr lang="en-US" sz="1100" b="0" dirty="0">
                        <a:solidFill>
                          <a:schemeClr val="tx1"/>
                        </a:solidFill>
                        <a:effectLst/>
                        <a:highlight>
                          <a:srgbClr val="FFF1CC"/>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US"/>
                    </a:p>
                  </a:txBody>
                  <a:tcPr/>
                </a:tc>
                <a:extLst>
                  <a:ext uri="{0D108BD9-81ED-4DB2-BD59-A6C34878D82A}">
                    <a16:rowId xmlns:a16="http://schemas.microsoft.com/office/drawing/2014/main" val="1035729510"/>
                  </a:ext>
                </a:extLst>
              </a:tr>
              <a:tr h="510085">
                <a:tc vMerge="1">
                  <a:txBody>
                    <a:bodyPr/>
                    <a:lstStyle/>
                    <a:p>
                      <a:endParaRPr lang="en-US"/>
                    </a:p>
                  </a:txBody>
                  <a:tcPr/>
                </a:tc>
                <a:tc>
                  <a:txBody>
                    <a:bodyPr/>
                    <a:lstStyle/>
                    <a:p>
                      <a:pPr marL="3810" marR="3810" algn="ctr">
                        <a:lnSpc>
                          <a:spcPts val="1115"/>
                        </a:lnSpc>
                        <a:spcBef>
                          <a:spcPts val="15"/>
                        </a:spcBef>
                        <a:spcAft>
                          <a:spcPts val="0"/>
                        </a:spcAft>
                      </a:pPr>
                      <a:r>
                        <a:rPr lang="en-US" sz="1000" spc="-20">
                          <a:effectLst/>
                          <a:highlight>
                            <a:srgbClr val="F1F1F1"/>
                          </a:highlight>
                        </a:rPr>
                        <a:t>US$,</a:t>
                      </a:r>
                      <a:endParaRPr lang="en-US" sz="1100">
                        <a:effectLst/>
                        <a:highlight>
                          <a:srgbClr val="F1F1F1"/>
                        </a:highlight>
                      </a:endParaRPr>
                    </a:p>
                    <a:p>
                      <a:pPr marL="3810" marR="3810" algn="ctr">
                        <a:lnSpc>
                          <a:spcPts val="1115"/>
                        </a:lnSpc>
                        <a:spcBef>
                          <a:spcPts val="65"/>
                        </a:spcBef>
                        <a:spcAft>
                          <a:spcPts val="0"/>
                        </a:spcAft>
                      </a:pPr>
                      <a:r>
                        <a:rPr lang="en-US" sz="1000" spc="-10">
                          <a:effectLst/>
                          <a:highlight>
                            <a:srgbClr val="F1F1F1"/>
                          </a:highlight>
                        </a:rPr>
                        <a:t>millions</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5"/>
                        </a:spcBef>
                        <a:spcAft>
                          <a:spcPts val="0"/>
                        </a:spcAft>
                      </a:pPr>
                      <a:r>
                        <a:rPr lang="en-US" sz="1000" spc="-25">
                          <a:effectLst/>
                          <a:highlight>
                            <a:srgbClr val="F1F1F1"/>
                          </a:highlight>
                        </a:rPr>
                        <a:t>U$,</a:t>
                      </a:r>
                      <a:endParaRPr lang="en-US" sz="1100">
                        <a:effectLst/>
                        <a:highlight>
                          <a:srgbClr val="F1F1F1"/>
                        </a:highlight>
                      </a:endParaRPr>
                    </a:p>
                    <a:p>
                      <a:pPr marL="3175" marR="3175" algn="ctr">
                        <a:lnSpc>
                          <a:spcPts val="1115"/>
                        </a:lnSpc>
                        <a:spcBef>
                          <a:spcPts val="65"/>
                        </a:spcBef>
                        <a:spcAft>
                          <a:spcPts val="0"/>
                        </a:spcAft>
                      </a:pPr>
                      <a:r>
                        <a:rPr lang="en-US" sz="1000" spc="-10">
                          <a:effectLst/>
                          <a:highlight>
                            <a:srgbClr val="F1F1F1"/>
                          </a:highlight>
                        </a:rPr>
                        <a:t>millions</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78105" marR="0" algn="l">
                        <a:lnSpc>
                          <a:spcPts val="1115"/>
                        </a:lnSpc>
                        <a:spcBef>
                          <a:spcPts val="15"/>
                        </a:spcBef>
                        <a:spcAft>
                          <a:spcPts val="0"/>
                        </a:spcAft>
                      </a:pPr>
                      <a:r>
                        <a:rPr lang="en-US" sz="1000" spc="-10">
                          <a:effectLst/>
                          <a:highlight>
                            <a:srgbClr val="F1F1F1"/>
                          </a:highlight>
                        </a:rPr>
                        <a:t>percent</a:t>
                      </a:r>
                      <a:endParaRPr lang="en-US" sz="1100">
                        <a:effectLst/>
                        <a:highlight>
                          <a:srgbClr val="F1F1F1"/>
                        </a:highlight>
                      </a:endParaRPr>
                    </a:p>
                    <a:p>
                      <a:pPr marL="99060" marR="0" algn="l">
                        <a:lnSpc>
                          <a:spcPts val="1115"/>
                        </a:lnSpc>
                        <a:spcBef>
                          <a:spcPts val="65"/>
                        </a:spcBef>
                        <a:spcAft>
                          <a:spcPts val="0"/>
                        </a:spcAft>
                      </a:pPr>
                      <a:r>
                        <a:rPr lang="en-US" sz="1000">
                          <a:effectLst/>
                          <a:highlight>
                            <a:srgbClr val="F1F1F1"/>
                          </a:highlight>
                        </a:rPr>
                        <a:t>of</a:t>
                      </a:r>
                      <a:r>
                        <a:rPr lang="en-US" sz="1000" spc="-55">
                          <a:effectLst/>
                          <a:highlight>
                            <a:srgbClr val="F1F1F1"/>
                          </a:highlight>
                        </a:rPr>
                        <a:t> </a:t>
                      </a:r>
                      <a:r>
                        <a:rPr lang="en-US" sz="1000" spc="-25">
                          <a:effectLst/>
                          <a:highlight>
                            <a:srgbClr val="F1F1F1"/>
                          </a:highlight>
                        </a:rPr>
                        <a:t>GDP</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5"/>
                        </a:spcBef>
                        <a:spcAft>
                          <a:spcPts val="0"/>
                        </a:spcAft>
                      </a:pPr>
                      <a:r>
                        <a:rPr lang="en-US" sz="1000" spc="-25">
                          <a:effectLst/>
                          <a:highlight>
                            <a:srgbClr val="F1F1F1"/>
                          </a:highlight>
                        </a:rPr>
                        <a:t>U$,</a:t>
                      </a:r>
                      <a:endParaRPr lang="en-US" sz="1100">
                        <a:effectLst/>
                        <a:highlight>
                          <a:srgbClr val="F1F1F1"/>
                        </a:highlight>
                      </a:endParaRPr>
                    </a:p>
                    <a:p>
                      <a:pPr marL="3175" marR="3175" algn="ctr">
                        <a:lnSpc>
                          <a:spcPts val="1115"/>
                        </a:lnSpc>
                        <a:spcBef>
                          <a:spcPts val="65"/>
                        </a:spcBef>
                        <a:spcAft>
                          <a:spcPts val="0"/>
                        </a:spcAft>
                      </a:pPr>
                      <a:r>
                        <a:rPr lang="en-US" sz="1000" spc="-10">
                          <a:effectLst/>
                          <a:highlight>
                            <a:srgbClr val="F1F1F1"/>
                          </a:highlight>
                        </a:rPr>
                        <a:t>millions</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77470" marR="0" algn="l">
                        <a:lnSpc>
                          <a:spcPts val="1115"/>
                        </a:lnSpc>
                        <a:spcBef>
                          <a:spcPts val="15"/>
                        </a:spcBef>
                        <a:spcAft>
                          <a:spcPts val="0"/>
                        </a:spcAft>
                      </a:pPr>
                      <a:r>
                        <a:rPr lang="en-US" sz="1000" spc="-10">
                          <a:effectLst/>
                          <a:highlight>
                            <a:srgbClr val="F1F1F1"/>
                          </a:highlight>
                        </a:rPr>
                        <a:t>percent</a:t>
                      </a:r>
                      <a:endParaRPr lang="en-US" sz="1100">
                        <a:effectLst/>
                        <a:highlight>
                          <a:srgbClr val="F1F1F1"/>
                        </a:highlight>
                      </a:endParaRPr>
                    </a:p>
                    <a:p>
                      <a:pPr marL="99060" marR="0" algn="l">
                        <a:lnSpc>
                          <a:spcPts val="1115"/>
                        </a:lnSpc>
                        <a:spcBef>
                          <a:spcPts val="65"/>
                        </a:spcBef>
                        <a:spcAft>
                          <a:spcPts val="0"/>
                        </a:spcAft>
                      </a:pPr>
                      <a:r>
                        <a:rPr lang="en-US" sz="1000">
                          <a:effectLst/>
                          <a:highlight>
                            <a:srgbClr val="F1F1F1"/>
                          </a:highlight>
                        </a:rPr>
                        <a:t>of</a:t>
                      </a:r>
                      <a:r>
                        <a:rPr lang="en-US" sz="1000" spc="-55">
                          <a:effectLst/>
                          <a:highlight>
                            <a:srgbClr val="F1F1F1"/>
                          </a:highlight>
                        </a:rPr>
                        <a:t> </a:t>
                      </a:r>
                      <a:r>
                        <a:rPr lang="en-US" sz="1000" spc="-25">
                          <a:effectLst/>
                          <a:highlight>
                            <a:srgbClr val="F1F1F1"/>
                          </a:highlight>
                        </a:rPr>
                        <a:t>GDP</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5"/>
                        </a:spcBef>
                        <a:spcAft>
                          <a:spcPts val="0"/>
                        </a:spcAft>
                      </a:pPr>
                      <a:r>
                        <a:rPr lang="en-US" sz="1000" spc="-20">
                          <a:effectLst/>
                          <a:highlight>
                            <a:srgbClr val="F1F1F1"/>
                          </a:highlight>
                        </a:rPr>
                        <a:t>US$,</a:t>
                      </a:r>
                      <a:endParaRPr lang="en-US" sz="1100">
                        <a:effectLst/>
                        <a:highlight>
                          <a:srgbClr val="F1F1F1"/>
                        </a:highlight>
                      </a:endParaRPr>
                    </a:p>
                    <a:p>
                      <a:pPr marL="3175" marR="3175" algn="ctr">
                        <a:lnSpc>
                          <a:spcPts val="1115"/>
                        </a:lnSpc>
                        <a:spcBef>
                          <a:spcPts val="65"/>
                        </a:spcBef>
                        <a:spcAft>
                          <a:spcPts val="0"/>
                        </a:spcAft>
                      </a:pPr>
                      <a:r>
                        <a:rPr lang="en-US" sz="1000" spc="-10">
                          <a:effectLst/>
                          <a:highlight>
                            <a:srgbClr val="F1F1F1"/>
                          </a:highlight>
                        </a:rPr>
                        <a:t>millions</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76835" marR="0" algn="l">
                        <a:lnSpc>
                          <a:spcPts val="1115"/>
                        </a:lnSpc>
                        <a:spcBef>
                          <a:spcPts val="15"/>
                        </a:spcBef>
                        <a:spcAft>
                          <a:spcPts val="0"/>
                        </a:spcAft>
                      </a:pPr>
                      <a:r>
                        <a:rPr lang="en-US" sz="1000" spc="-10" dirty="0">
                          <a:effectLst/>
                          <a:highlight>
                            <a:srgbClr val="F1F1F1"/>
                          </a:highlight>
                        </a:rPr>
                        <a:t>percent</a:t>
                      </a:r>
                      <a:endParaRPr lang="en-US" sz="1100" dirty="0">
                        <a:effectLst/>
                        <a:highlight>
                          <a:srgbClr val="F1F1F1"/>
                        </a:highlight>
                      </a:endParaRPr>
                    </a:p>
                    <a:p>
                      <a:pPr marL="98425" marR="0" algn="l">
                        <a:lnSpc>
                          <a:spcPts val="1115"/>
                        </a:lnSpc>
                        <a:spcBef>
                          <a:spcPts val="65"/>
                        </a:spcBef>
                        <a:spcAft>
                          <a:spcPts val="0"/>
                        </a:spcAft>
                      </a:pPr>
                      <a:r>
                        <a:rPr lang="en-US" sz="1000" dirty="0">
                          <a:effectLst/>
                          <a:highlight>
                            <a:srgbClr val="F1F1F1"/>
                          </a:highlight>
                        </a:rPr>
                        <a:t>of</a:t>
                      </a:r>
                      <a:r>
                        <a:rPr lang="en-US" sz="1000" spc="-55" dirty="0">
                          <a:effectLst/>
                          <a:highlight>
                            <a:srgbClr val="F1F1F1"/>
                          </a:highlight>
                        </a:rPr>
                        <a:t> </a:t>
                      </a:r>
                      <a:r>
                        <a:rPr lang="en-US" sz="1000" spc="-25" dirty="0">
                          <a:effectLst/>
                          <a:highlight>
                            <a:srgbClr val="F1F1F1"/>
                          </a:highlight>
                        </a:rPr>
                        <a:t>GDP</a:t>
                      </a:r>
                      <a:endParaRPr lang="en-US" sz="11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4445" algn="ctr">
                        <a:lnSpc>
                          <a:spcPts val="1115"/>
                        </a:lnSpc>
                        <a:spcBef>
                          <a:spcPts val="15"/>
                        </a:spcBef>
                        <a:spcAft>
                          <a:spcPts val="0"/>
                        </a:spcAft>
                      </a:pPr>
                      <a:r>
                        <a:rPr lang="en-US" sz="1000" spc="-20">
                          <a:effectLst/>
                          <a:highlight>
                            <a:srgbClr val="F1F1F1"/>
                          </a:highlight>
                        </a:rPr>
                        <a:t>US$,</a:t>
                      </a:r>
                      <a:endParaRPr lang="en-US" sz="1100">
                        <a:effectLst/>
                        <a:highlight>
                          <a:srgbClr val="F1F1F1"/>
                        </a:highlight>
                      </a:endParaRPr>
                    </a:p>
                    <a:p>
                      <a:pPr marL="3175" marR="4445" algn="ctr">
                        <a:lnSpc>
                          <a:spcPts val="1115"/>
                        </a:lnSpc>
                        <a:spcBef>
                          <a:spcPts val="65"/>
                        </a:spcBef>
                        <a:spcAft>
                          <a:spcPts val="0"/>
                        </a:spcAft>
                      </a:pPr>
                      <a:r>
                        <a:rPr lang="en-US" sz="1000" spc="-10">
                          <a:effectLst/>
                          <a:highlight>
                            <a:srgbClr val="F1F1F1"/>
                          </a:highlight>
                        </a:rPr>
                        <a:t>millions</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76200" marR="0" algn="l">
                        <a:lnSpc>
                          <a:spcPts val="1115"/>
                        </a:lnSpc>
                        <a:spcBef>
                          <a:spcPts val="15"/>
                        </a:spcBef>
                        <a:spcAft>
                          <a:spcPts val="0"/>
                        </a:spcAft>
                      </a:pPr>
                      <a:r>
                        <a:rPr lang="en-US" sz="1000" b="0" spc="-10" dirty="0">
                          <a:solidFill>
                            <a:schemeClr val="tx1"/>
                          </a:solidFill>
                          <a:effectLst/>
                          <a:highlight>
                            <a:srgbClr val="F1F1F1"/>
                          </a:highlight>
                        </a:rPr>
                        <a:t>percent</a:t>
                      </a:r>
                      <a:endParaRPr lang="en-US" sz="1100" b="0" dirty="0">
                        <a:solidFill>
                          <a:schemeClr val="tx1"/>
                        </a:solidFill>
                        <a:effectLst/>
                        <a:highlight>
                          <a:srgbClr val="F1F1F1"/>
                        </a:highlight>
                      </a:endParaRPr>
                    </a:p>
                    <a:p>
                      <a:pPr marL="97790" marR="0" algn="l">
                        <a:lnSpc>
                          <a:spcPts val="1115"/>
                        </a:lnSpc>
                        <a:spcBef>
                          <a:spcPts val="65"/>
                        </a:spcBef>
                        <a:spcAft>
                          <a:spcPts val="0"/>
                        </a:spcAft>
                      </a:pPr>
                      <a:r>
                        <a:rPr lang="en-US" sz="1000" b="0" dirty="0">
                          <a:solidFill>
                            <a:schemeClr val="tx1"/>
                          </a:solidFill>
                          <a:effectLst/>
                          <a:highlight>
                            <a:srgbClr val="F1F1F1"/>
                          </a:highlight>
                        </a:rPr>
                        <a:t>of</a:t>
                      </a:r>
                      <a:r>
                        <a:rPr lang="en-US" sz="1000" b="0" spc="-55" dirty="0">
                          <a:solidFill>
                            <a:schemeClr val="tx1"/>
                          </a:solidFill>
                          <a:effectLst/>
                          <a:highlight>
                            <a:srgbClr val="F1F1F1"/>
                          </a:highlight>
                        </a:rPr>
                        <a:t> </a:t>
                      </a:r>
                      <a:r>
                        <a:rPr lang="en-US" sz="1000" b="0" spc="-25" dirty="0">
                          <a:solidFill>
                            <a:schemeClr val="tx1"/>
                          </a:solidFill>
                          <a:effectLst/>
                          <a:highlight>
                            <a:srgbClr val="F1F1F1"/>
                          </a:highlight>
                        </a:rPr>
                        <a:t>GDP</a:t>
                      </a:r>
                      <a:endParaRPr lang="en-US" sz="1100" b="0" dirty="0">
                        <a:solidFill>
                          <a:schemeClr val="tx1"/>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extLst>
                  <a:ext uri="{0D108BD9-81ED-4DB2-BD59-A6C34878D82A}">
                    <a16:rowId xmlns:a16="http://schemas.microsoft.com/office/drawing/2014/main" val="3776656168"/>
                  </a:ext>
                </a:extLst>
              </a:tr>
              <a:tr h="253478">
                <a:tc>
                  <a:txBody>
                    <a:bodyPr/>
                    <a:lstStyle/>
                    <a:p>
                      <a:pPr marL="45085" marR="0" algn="l">
                        <a:lnSpc>
                          <a:spcPts val="1105"/>
                        </a:lnSpc>
                        <a:spcBef>
                          <a:spcPts val="10"/>
                        </a:spcBef>
                        <a:spcAft>
                          <a:spcPts val="0"/>
                        </a:spcAft>
                      </a:pPr>
                      <a:r>
                        <a:rPr lang="en-US" sz="1000" spc="-10" dirty="0">
                          <a:solidFill>
                            <a:schemeClr val="tx1"/>
                          </a:solidFill>
                          <a:effectLst/>
                        </a:rPr>
                        <a:t>BELIZE</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 marR="0" algn="ctr">
                        <a:lnSpc>
                          <a:spcPts val="1105"/>
                        </a:lnSpc>
                        <a:spcBef>
                          <a:spcPts val="10"/>
                        </a:spcBef>
                        <a:spcAft>
                          <a:spcPts val="0"/>
                        </a:spcAft>
                      </a:pPr>
                      <a:r>
                        <a:rPr lang="en-US" sz="1000" b="1" spc="-10" dirty="0">
                          <a:effectLst/>
                        </a:rPr>
                        <a:t>4,600</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635" algn="ctr">
                        <a:lnSpc>
                          <a:spcPts val="1105"/>
                        </a:lnSpc>
                        <a:spcBef>
                          <a:spcPts val="10"/>
                        </a:spcBef>
                        <a:spcAft>
                          <a:spcPts val="0"/>
                        </a:spcAft>
                      </a:pPr>
                      <a:r>
                        <a:rPr lang="en-US" sz="1000" b="1" spc="-20" dirty="0">
                          <a:effectLst/>
                        </a:rPr>
                        <a:t>17.9</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0" algn="ctr">
                        <a:lnSpc>
                          <a:spcPts val="1105"/>
                        </a:lnSpc>
                        <a:spcBef>
                          <a:spcPts val="10"/>
                        </a:spcBef>
                        <a:spcAft>
                          <a:spcPts val="0"/>
                        </a:spcAft>
                      </a:pPr>
                      <a:r>
                        <a:rPr lang="en-US" sz="1000" b="1" spc="-20" dirty="0">
                          <a:effectLst/>
                        </a:rPr>
                        <a:t>1.05</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 marR="635" algn="ctr">
                        <a:lnSpc>
                          <a:spcPts val="1105"/>
                        </a:lnSpc>
                        <a:spcBef>
                          <a:spcPts val="10"/>
                        </a:spcBef>
                        <a:spcAft>
                          <a:spcPts val="0"/>
                        </a:spcAft>
                      </a:pPr>
                      <a:r>
                        <a:rPr lang="en-US" sz="1000" b="1" spc="-25" dirty="0">
                          <a:effectLst/>
                        </a:rPr>
                        <a:t>1.4</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635" algn="ctr">
                        <a:lnSpc>
                          <a:spcPts val="1105"/>
                        </a:lnSpc>
                        <a:spcBef>
                          <a:spcPts val="10"/>
                        </a:spcBef>
                        <a:spcAft>
                          <a:spcPts val="0"/>
                        </a:spcAft>
                      </a:pPr>
                      <a:r>
                        <a:rPr lang="en-US" sz="1000" b="1" spc="-20" dirty="0">
                          <a:effectLst/>
                        </a:rPr>
                        <a:t>0.08</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4445" marR="1270" algn="ctr">
                        <a:lnSpc>
                          <a:spcPts val="1105"/>
                        </a:lnSpc>
                        <a:spcBef>
                          <a:spcPts val="10"/>
                        </a:spcBef>
                        <a:spcAft>
                          <a:spcPts val="0"/>
                        </a:spcAft>
                      </a:pPr>
                      <a:r>
                        <a:rPr lang="en-US" sz="1000" b="1" spc="-25" dirty="0">
                          <a:effectLst/>
                        </a:rPr>
                        <a:t>791</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1270" algn="ctr">
                        <a:lnSpc>
                          <a:spcPts val="1105"/>
                        </a:lnSpc>
                        <a:spcBef>
                          <a:spcPts val="10"/>
                        </a:spcBef>
                        <a:spcAft>
                          <a:spcPts val="0"/>
                        </a:spcAft>
                      </a:pPr>
                      <a:r>
                        <a:rPr lang="en-US" sz="1000" b="1" spc="-20" dirty="0">
                          <a:effectLst/>
                        </a:rPr>
                        <a:t>46.6</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2540" algn="ctr">
                        <a:lnSpc>
                          <a:spcPts val="1105"/>
                        </a:lnSpc>
                        <a:spcBef>
                          <a:spcPts val="10"/>
                        </a:spcBef>
                        <a:spcAft>
                          <a:spcPts val="0"/>
                        </a:spcAft>
                      </a:pPr>
                      <a:r>
                        <a:rPr lang="en-US" sz="1000" b="1" spc="-25" dirty="0">
                          <a:effectLst/>
                        </a:rPr>
                        <a:t>63</a:t>
                      </a: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05"/>
                        </a:lnSpc>
                        <a:spcBef>
                          <a:spcPts val="10"/>
                        </a:spcBef>
                        <a:spcAft>
                          <a:spcPts val="0"/>
                        </a:spcAft>
                      </a:pPr>
                      <a:r>
                        <a:rPr lang="en-US" sz="1000" b="1" spc="-25" dirty="0">
                          <a:solidFill>
                            <a:schemeClr val="tx1"/>
                          </a:solidFill>
                          <a:effectLst/>
                        </a:rPr>
                        <a:t>3.7</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extLst>
                  <a:ext uri="{0D108BD9-81ED-4DB2-BD59-A6C34878D82A}">
                    <a16:rowId xmlns:a16="http://schemas.microsoft.com/office/drawing/2014/main" val="3218425754"/>
                  </a:ext>
                </a:extLst>
              </a:tr>
              <a:tr h="254521">
                <a:tc>
                  <a:txBody>
                    <a:bodyPr/>
                    <a:lstStyle/>
                    <a:p>
                      <a:pPr marL="45085" marR="0" algn="l">
                        <a:lnSpc>
                          <a:spcPts val="1105"/>
                        </a:lnSpc>
                        <a:spcBef>
                          <a:spcPts val="15"/>
                        </a:spcBef>
                        <a:spcAft>
                          <a:spcPts val="0"/>
                        </a:spcAft>
                      </a:pPr>
                      <a:r>
                        <a:rPr lang="en-US" sz="1000" spc="-10" dirty="0">
                          <a:effectLst/>
                        </a:rPr>
                        <a:t>Grenada</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 marR="3810" algn="ctr">
                        <a:lnSpc>
                          <a:spcPts val="1105"/>
                        </a:lnSpc>
                        <a:spcBef>
                          <a:spcPts val="15"/>
                        </a:spcBef>
                        <a:spcAft>
                          <a:spcPts val="0"/>
                        </a:spcAft>
                      </a:pPr>
                      <a:r>
                        <a:rPr lang="en-US" sz="1000" spc="-20">
                          <a:effectLst/>
                        </a:rPr>
                        <a:t>2,100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05"/>
                        </a:lnSpc>
                        <a:spcBef>
                          <a:spcPts val="15"/>
                        </a:spcBef>
                        <a:spcAft>
                          <a:spcPts val="0"/>
                        </a:spcAft>
                      </a:pPr>
                      <a:r>
                        <a:rPr lang="en-US" sz="1000" spc="-25">
                          <a:effectLst/>
                        </a:rPr>
                        <a:t>8.2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05"/>
                        </a:lnSpc>
                        <a:spcBef>
                          <a:spcPts val="15"/>
                        </a:spcBef>
                        <a:spcAft>
                          <a:spcPts val="0"/>
                        </a:spcAft>
                      </a:pPr>
                      <a:r>
                        <a:rPr lang="en-US" sz="1000" spc="-25">
                          <a:effectLst/>
                        </a:rPr>
                        <a:t>0.9</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05"/>
                        </a:lnSpc>
                        <a:spcBef>
                          <a:spcPts val="15"/>
                        </a:spcBef>
                        <a:spcAft>
                          <a:spcPts val="0"/>
                        </a:spcAft>
                      </a:pPr>
                      <a:r>
                        <a:rPr lang="en-US" sz="1000" spc="-25">
                          <a:effectLst/>
                        </a:rPr>
                        <a:t>1.8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3175" algn="ctr">
                        <a:lnSpc>
                          <a:spcPts val="1105"/>
                        </a:lnSpc>
                        <a:spcBef>
                          <a:spcPts val="15"/>
                        </a:spcBef>
                        <a:spcAft>
                          <a:spcPts val="0"/>
                        </a:spcAft>
                      </a:pPr>
                      <a:r>
                        <a:rPr lang="en-US" sz="1000" spc="-25">
                          <a:effectLst/>
                        </a:rPr>
                        <a:t>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05"/>
                        </a:lnSpc>
                        <a:spcBef>
                          <a:spcPts val="15"/>
                        </a:spcBef>
                        <a:spcAft>
                          <a:spcPts val="0"/>
                        </a:spcAft>
                      </a:pPr>
                      <a:r>
                        <a:rPr lang="en-US" sz="1000" spc="-25">
                          <a:effectLst/>
                        </a:rPr>
                        <a:t>397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2540" algn="ctr">
                        <a:lnSpc>
                          <a:spcPts val="1105"/>
                        </a:lnSpc>
                        <a:spcBef>
                          <a:spcPts val="15"/>
                        </a:spcBef>
                        <a:spcAft>
                          <a:spcPts val="0"/>
                        </a:spcAft>
                      </a:pPr>
                      <a:r>
                        <a:rPr lang="en-US" sz="1000" spc="-20">
                          <a:effectLst/>
                        </a:rPr>
                        <a:t>43.6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05"/>
                        </a:lnSpc>
                        <a:spcBef>
                          <a:spcPts val="15"/>
                        </a:spcBef>
                        <a:spcAft>
                          <a:spcPts val="0"/>
                        </a:spcAft>
                      </a:pPr>
                      <a:r>
                        <a:rPr lang="en-US" sz="1000" spc="-25">
                          <a:effectLst/>
                        </a:rPr>
                        <a:t>96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0" marR="3810" algn="ctr">
                        <a:lnSpc>
                          <a:spcPts val="1105"/>
                        </a:lnSpc>
                        <a:spcBef>
                          <a:spcPts val="15"/>
                        </a:spcBef>
                        <a:spcAft>
                          <a:spcPts val="0"/>
                        </a:spcAft>
                      </a:pPr>
                      <a:r>
                        <a:rPr lang="en-US" sz="1000" b="0" spc="-20" dirty="0">
                          <a:solidFill>
                            <a:schemeClr val="tx1"/>
                          </a:solidFill>
                          <a:effectLst/>
                        </a:rPr>
                        <a:t>10.5</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extLst>
                  <a:ext uri="{0D108BD9-81ED-4DB2-BD59-A6C34878D82A}">
                    <a16:rowId xmlns:a16="http://schemas.microsoft.com/office/drawing/2014/main" val="3247979706"/>
                  </a:ext>
                </a:extLst>
              </a:tr>
              <a:tr h="254521">
                <a:tc>
                  <a:txBody>
                    <a:bodyPr/>
                    <a:lstStyle/>
                    <a:p>
                      <a:pPr marL="45085" marR="0" algn="l">
                        <a:lnSpc>
                          <a:spcPts val="1115"/>
                        </a:lnSpc>
                        <a:spcBef>
                          <a:spcPts val="10"/>
                        </a:spcBef>
                        <a:spcAft>
                          <a:spcPts val="0"/>
                        </a:spcAft>
                      </a:pPr>
                      <a:r>
                        <a:rPr lang="en-US" sz="1000" spc="-10">
                          <a:effectLst/>
                        </a:rPr>
                        <a:t>Jamaica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 marR="3810" algn="ctr">
                        <a:lnSpc>
                          <a:spcPts val="1115"/>
                        </a:lnSpc>
                        <a:spcBef>
                          <a:spcPts val="10"/>
                        </a:spcBef>
                        <a:spcAft>
                          <a:spcPts val="0"/>
                        </a:spcAft>
                      </a:pPr>
                      <a:r>
                        <a:rPr lang="en-US" sz="1000" spc="-10">
                          <a:effectLst/>
                        </a:rPr>
                        <a:t>36,400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15"/>
                        </a:lnSpc>
                        <a:spcBef>
                          <a:spcPts val="10"/>
                        </a:spcBef>
                        <a:spcAft>
                          <a:spcPts val="0"/>
                        </a:spcAft>
                      </a:pPr>
                      <a:r>
                        <a:rPr lang="en-US" sz="1000" spc="-20">
                          <a:effectLst/>
                        </a:rPr>
                        <a:t>67.3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0"/>
                        </a:spcBef>
                        <a:spcAft>
                          <a:spcPts val="0"/>
                        </a:spcAft>
                      </a:pPr>
                      <a:r>
                        <a:rPr lang="en-US" sz="1000" spc="-25">
                          <a:effectLst/>
                        </a:rPr>
                        <a:t>0.5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15"/>
                        </a:lnSpc>
                        <a:spcBef>
                          <a:spcPts val="10"/>
                        </a:spcBef>
                        <a:spcAft>
                          <a:spcPts val="0"/>
                        </a:spcAft>
                      </a:pPr>
                      <a:r>
                        <a:rPr lang="en-US" sz="1000" spc="-25">
                          <a:effectLst/>
                        </a:rPr>
                        <a:t>36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3175" algn="ctr">
                        <a:lnSpc>
                          <a:spcPts val="1115"/>
                        </a:lnSpc>
                        <a:spcBef>
                          <a:spcPts val="10"/>
                        </a:spcBef>
                        <a:spcAft>
                          <a:spcPts val="0"/>
                        </a:spcAft>
                      </a:pPr>
                      <a:r>
                        <a:rPr lang="en-US" sz="1000" spc="-25">
                          <a:effectLst/>
                        </a:rPr>
                        <a:t>0.3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0"/>
                        </a:spcBef>
                        <a:spcAft>
                          <a:spcPts val="0"/>
                        </a:spcAft>
                      </a:pPr>
                      <a:r>
                        <a:rPr lang="en-US" sz="1000" spc="-20">
                          <a:effectLst/>
                        </a:rPr>
                        <a:t>3,500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3175" algn="ctr">
                        <a:lnSpc>
                          <a:spcPts val="1115"/>
                        </a:lnSpc>
                        <a:spcBef>
                          <a:spcPts val="10"/>
                        </a:spcBef>
                        <a:spcAft>
                          <a:spcPts val="0"/>
                        </a:spcAft>
                      </a:pPr>
                      <a:r>
                        <a:rPr lang="en-US" sz="1000" spc="-20">
                          <a:effectLst/>
                        </a:rPr>
                        <a:t>25.3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15"/>
                        </a:lnSpc>
                        <a:spcBef>
                          <a:spcPts val="10"/>
                        </a:spcBef>
                        <a:spcAft>
                          <a:spcPts val="0"/>
                        </a:spcAft>
                      </a:pPr>
                      <a:r>
                        <a:rPr lang="en-US" sz="1000" spc="-20">
                          <a:effectLst/>
                        </a:rPr>
                        <a:t>2,000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635" marR="3810" algn="ctr">
                        <a:lnSpc>
                          <a:spcPts val="1115"/>
                        </a:lnSpc>
                        <a:spcBef>
                          <a:spcPts val="10"/>
                        </a:spcBef>
                        <a:spcAft>
                          <a:spcPts val="0"/>
                        </a:spcAft>
                      </a:pPr>
                      <a:r>
                        <a:rPr lang="en-US" sz="1000" b="0" spc="-20" dirty="0">
                          <a:solidFill>
                            <a:schemeClr val="tx1"/>
                          </a:solidFill>
                          <a:effectLst/>
                        </a:rPr>
                        <a:t>14.6</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extLst>
                  <a:ext uri="{0D108BD9-81ED-4DB2-BD59-A6C34878D82A}">
                    <a16:rowId xmlns:a16="http://schemas.microsoft.com/office/drawing/2014/main" val="1738119219"/>
                  </a:ext>
                </a:extLst>
              </a:tr>
              <a:tr h="254521">
                <a:tc>
                  <a:txBody>
                    <a:bodyPr/>
                    <a:lstStyle/>
                    <a:p>
                      <a:pPr marL="45085" marR="0" algn="l">
                        <a:lnSpc>
                          <a:spcPts val="1115"/>
                        </a:lnSpc>
                        <a:spcBef>
                          <a:spcPts val="10"/>
                        </a:spcBef>
                        <a:spcAft>
                          <a:spcPts val="0"/>
                        </a:spcAft>
                      </a:pPr>
                      <a:r>
                        <a:rPr lang="en-US" sz="1000">
                          <a:effectLst/>
                        </a:rPr>
                        <a:t>St.</a:t>
                      </a:r>
                      <a:r>
                        <a:rPr lang="en-US" sz="1000" spc="-10">
                          <a:effectLst/>
                        </a:rPr>
                        <a:t> Lucia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 marR="3810" algn="ctr">
                        <a:lnSpc>
                          <a:spcPts val="1115"/>
                        </a:lnSpc>
                        <a:spcBef>
                          <a:spcPts val="10"/>
                        </a:spcBef>
                        <a:spcAft>
                          <a:spcPts val="0"/>
                        </a:spcAft>
                      </a:pPr>
                      <a:r>
                        <a:rPr lang="en-US" sz="1000" b="0" spc="-20" dirty="0">
                          <a:solidFill>
                            <a:schemeClr val="tx1"/>
                          </a:solidFill>
                          <a:effectLst/>
                        </a:rPr>
                        <a:t>3,000</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0"/>
                        </a:spcBef>
                        <a:spcAft>
                          <a:spcPts val="0"/>
                        </a:spcAft>
                      </a:pPr>
                      <a:r>
                        <a:rPr lang="en-US" sz="1000" b="0" spc="-25" dirty="0">
                          <a:solidFill>
                            <a:schemeClr val="tx1"/>
                          </a:solidFill>
                          <a:effectLst/>
                        </a:rPr>
                        <a:t>9.5</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2540" algn="ctr">
                        <a:lnSpc>
                          <a:spcPts val="1115"/>
                        </a:lnSpc>
                        <a:spcBef>
                          <a:spcPts val="10"/>
                        </a:spcBef>
                        <a:spcAft>
                          <a:spcPts val="0"/>
                        </a:spcAft>
                      </a:pPr>
                      <a:r>
                        <a:rPr lang="en-US" sz="1000" b="0" spc="-25" dirty="0">
                          <a:solidFill>
                            <a:schemeClr val="tx1"/>
                          </a:solidFill>
                          <a:effectLst/>
                        </a:rPr>
                        <a:t>0.7</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0"/>
                        </a:spcBef>
                        <a:spcAft>
                          <a:spcPts val="0"/>
                        </a:spcAft>
                      </a:pPr>
                      <a:r>
                        <a:rPr lang="en-US" sz="1000" b="0" spc="-25" dirty="0">
                          <a:solidFill>
                            <a:schemeClr val="tx1"/>
                          </a:solidFill>
                          <a:effectLst/>
                        </a:rPr>
                        <a:t>2.6</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2540" algn="ctr">
                        <a:lnSpc>
                          <a:spcPts val="1115"/>
                        </a:lnSpc>
                        <a:spcBef>
                          <a:spcPts val="10"/>
                        </a:spcBef>
                        <a:spcAft>
                          <a:spcPts val="0"/>
                        </a:spcAft>
                      </a:pPr>
                      <a:r>
                        <a:rPr lang="en-US" sz="1000" b="0" spc="-25" dirty="0">
                          <a:solidFill>
                            <a:schemeClr val="tx1"/>
                          </a:solidFill>
                          <a:effectLst/>
                        </a:rPr>
                        <a:t>0.2</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175" algn="ctr">
                        <a:lnSpc>
                          <a:spcPts val="1115"/>
                        </a:lnSpc>
                        <a:spcBef>
                          <a:spcPts val="10"/>
                        </a:spcBef>
                        <a:spcAft>
                          <a:spcPts val="0"/>
                        </a:spcAft>
                      </a:pPr>
                      <a:r>
                        <a:rPr lang="en-US" sz="1000" b="0" spc="-25" dirty="0">
                          <a:solidFill>
                            <a:schemeClr val="tx1"/>
                          </a:solidFill>
                          <a:effectLst/>
                        </a:rPr>
                        <a:t>382</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2540" marR="3175" algn="ctr">
                        <a:lnSpc>
                          <a:spcPts val="1115"/>
                        </a:lnSpc>
                        <a:spcBef>
                          <a:spcPts val="10"/>
                        </a:spcBef>
                        <a:spcAft>
                          <a:spcPts val="0"/>
                        </a:spcAft>
                      </a:pPr>
                      <a:r>
                        <a:rPr lang="en-US" sz="1000" b="0" spc="-20" dirty="0">
                          <a:solidFill>
                            <a:schemeClr val="tx1"/>
                          </a:solidFill>
                          <a:effectLst/>
                        </a:rPr>
                        <a:t>27.2</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175" marR="3810" algn="ctr">
                        <a:lnSpc>
                          <a:spcPts val="1115"/>
                        </a:lnSpc>
                        <a:spcBef>
                          <a:spcPts val="10"/>
                        </a:spcBef>
                        <a:spcAft>
                          <a:spcPts val="0"/>
                        </a:spcAft>
                      </a:pPr>
                      <a:r>
                        <a:rPr lang="en-US" sz="1000" b="0" spc="-25" dirty="0">
                          <a:solidFill>
                            <a:schemeClr val="tx1"/>
                          </a:solidFill>
                          <a:effectLst/>
                        </a:rPr>
                        <a:t>148</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tc>
                  <a:txBody>
                    <a:bodyPr/>
                    <a:lstStyle/>
                    <a:p>
                      <a:pPr marL="635" marR="3810" algn="ctr">
                        <a:lnSpc>
                          <a:spcPts val="1115"/>
                        </a:lnSpc>
                        <a:spcBef>
                          <a:spcPts val="10"/>
                        </a:spcBef>
                        <a:spcAft>
                          <a:spcPts val="0"/>
                        </a:spcAft>
                      </a:pPr>
                      <a:r>
                        <a:rPr lang="en-US" sz="1000" b="0" spc="-20" dirty="0">
                          <a:solidFill>
                            <a:schemeClr val="tx1"/>
                          </a:solidFill>
                          <a:effectLst/>
                        </a:rPr>
                        <a:t>10.5</a:t>
                      </a:r>
                      <a:endParaRPr lang="en-US"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lumMod val="90000"/>
                      </a:schemeClr>
                    </a:solidFill>
                  </a:tcPr>
                </a:tc>
                <a:extLst>
                  <a:ext uri="{0D108BD9-81ED-4DB2-BD59-A6C34878D82A}">
                    <a16:rowId xmlns:a16="http://schemas.microsoft.com/office/drawing/2014/main" val="1885964973"/>
                  </a:ext>
                </a:extLst>
              </a:tr>
            </a:tbl>
          </a:graphicData>
        </a:graphic>
      </p:graphicFrame>
      <p:sp>
        <p:nvSpPr>
          <p:cNvPr id="12" name="Rectangle 1">
            <a:extLst>
              <a:ext uri="{FF2B5EF4-FFF2-40B4-BE49-F238E27FC236}">
                <a16:creationId xmlns:a16="http://schemas.microsoft.com/office/drawing/2014/main" id="{23D303ED-E92E-F3C9-C9DD-17E9EEAAB0D2}"/>
              </a:ext>
            </a:extLst>
          </p:cNvPr>
          <p:cNvSpPr>
            <a:spLocks noChangeArrowheads="1"/>
          </p:cNvSpPr>
          <p:nvPr/>
        </p:nvSpPr>
        <p:spPr bwMode="auto">
          <a:xfrm>
            <a:off x="494270" y="5719935"/>
            <a:ext cx="60509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Source</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n-US" altLang="en-US" sz="10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Rozenberg</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et al. 2021. Based on data from Global Facility for Disaster Reduction and Recovery (GFDRR).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348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107669-4BB3-E2BA-563F-EA02CD3EBE8E}"/>
              </a:ext>
            </a:extLst>
          </p:cNvPr>
          <p:cNvSpPr txBox="1"/>
          <p:nvPr/>
        </p:nvSpPr>
        <p:spPr>
          <a:xfrm>
            <a:off x="4419600" y="641684"/>
            <a:ext cx="3128211" cy="646331"/>
          </a:xfrm>
          <a:prstGeom prst="rect">
            <a:avLst/>
          </a:prstGeom>
          <a:noFill/>
        </p:spPr>
        <p:txBody>
          <a:bodyPr wrap="square" rtlCol="0">
            <a:spAutoFit/>
          </a:bodyPr>
          <a:lstStyle/>
          <a:p>
            <a:pPr algn="ctr"/>
            <a:r>
              <a:rPr lang="en-US" sz="3600" b="1" dirty="0">
                <a:latin typeface="Adobe Garamond Pro" panose="02020502060506020403" pitchFamily="18" charset="0"/>
              </a:rPr>
              <a:t>Outline</a:t>
            </a:r>
            <a:endParaRPr lang="en-BZ" sz="4400" b="1" dirty="0">
              <a:latin typeface="Adobe Garamond Pro" panose="02020502060506020403" pitchFamily="18" charset="0"/>
            </a:endParaRPr>
          </a:p>
        </p:txBody>
      </p:sp>
      <p:sp>
        <p:nvSpPr>
          <p:cNvPr id="16" name="Pentagon 3">
            <a:extLst>
              <a:ext uri="{FF2B5EF4-FFF2-40B4-BE49-F238E27FC236}">
                <a16:creationId xmlns:a16="http://schemas.microsoft.com/office/drawing/2014/main" id="{8B311EAC-CFDC-3075-8872-44B8F75FFCB0}"/>
              </a:ext>
            </a:extLst>
          </p:cNvPr>
          <p:cNvSpPr/>
          <p:nvPr/>
        </p:nvSpPr>
        <p:spPr>
          <a:xfrm>
            <a:off x="1484292" y="1754451"/>
            <a:ext cx="864054" cy="832885"/>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95D6EB7-3EAB-3AE7-5373-4AE72B9D589F}"/>
              </a:ext>
            </a:extLst>
          </p:cNvPr>
          <p:cNvSpPr txBox="1"/>
          <p:nvPr/>
        </p:nvSpPr>
        <p:spPr>
          <a:xfrm>
            <a:off x="1420339" y="1987772"/>
            <a:ext cx="864053" cy="369332"/>
          </a:xfrm>
          <a:prstGeom prst="rect">
            <a:avLst/>
          </a:prstGeom>
          <a:noFill/>
        </p:spPr>
        <p:txBody>
          <a:bodyPr wrap="square" rtlCol="0" anchor="ctr" anchorCtr="0">
            <a:spAutoFit/>
          </a:bodyPr>
          <a:lstStyle/>
          <a:p>
            <a:pPr algn="ctr"/>
            <a:r>
              <a:rPr lang="en-US" b="1" dirty="0">
                <a:solidFill>
                  <a:schemeClr val="bg1"/>
                </a:solidFill>
                <a:latin typeface="Poppins" pitchFamily="2" charset="77"/>
                <a:ea typeface="League Spartan" charset="0"/>
                <a:cs typeface="Poppins" pitchFamily="2" charset="77"/>
              </a:rPr>
              <a:t>I</a:t>
            </a:r>
          </a:p>
        </p:txBody>
      </p:sp>
      <p:sp>
        <p:nvSpPr>
          <p:cNvPr id="18" name="TextBox 17">
            <a:extLst>
              <a:ext uri="{FF2B5EF4-FFF2-40B4-BE49-F238E27FC236}">
                <a16:creationId xmlns:a16="http://schemas.microsoft.com/office/drawing/2014/main" id="{3C2653AA-13E7-377F-8138-5969A0E1476F}"/>
              </a:ext>
            </a:extLst>
          </p:cNvPr>
          <p:cNvSpPr txBox="1"/>
          <p:nvPr/>
        </p:nvSpPr>
        <p:spPr>
          <a:xfrm>
            <a:off x="2881814" y="1593120"/>
            <a:ext cx="4645374" cy="839461"/>
          </a:xfrm>
          <a:prstGeom prst="rect">
            <a:avLst/>
          </a:prstGeom>
          <a:noFill/>
        </p:spPr>
        <p:txBody>
          <a:bodyPr wrap="none" rtlCol="0" anchor="b" anchorCtr="0">
            <a:spAutoFit/>
          </a:bodyPr>
          <a:lstStyle/>
          <a:p>
            <a:pPr marR="0" lvl="0" algn="l" defTabSz="914400" rtl="0" eaLnBrk="1" fontAlgn="auto" latinLnBrk="0" hangingPunct="1">
              <a:lnSpc>
                <a:spcPct val="200000"/>
              </a:lnSpc>
              <a:spcBef>
                <a:spcPts val="0"/>
              </a:spcBef>
              <a:spcAft>
                <a:spcPts val="0"/>
              </a:spcAft>
              <a:buClrTx/>
              <a:buSzTx/>
              <a:tabLst/>
              <a:defRPr/>
            </a:pPr>
            <a:r>
              <a:rPr lang="en-US" sz="2800" dirty="0">
                <a:solidFill>
                  <a:prstClr val="black"/>
                </a:solidFill>
                <a:latin typeface="Adobe Garamond Pro" panose="02020502060506020403" pitchFamily="18" charset="0"/>
              </a:rPr>
              <a:t>Macroeconomic Developments </a:t>
            </a:r>
          </a:p>
        </p:txBody>
      </p:sp>
      <p:sp>
        <p:nvSpPr>
          <p:cNvPr id="19" name="TextBox 18">
            <a:extLst>
              <a:ext uri="{FF2B5EF4-FFF2-40B4-BE49-F238E27FC236}">
                <a16:creationId xmlns:a16="http://schemas.microsoft.com/office/drawing/2014/main" id="{48EB7D70-3A4E-37D5-D1CE-5D9DC2BAB588}"/>
              </a:ext>
            </a:extLst>
          </p:cNvPr>
          <p:cNvSpPr txBox="1"/>
          <p:nvPr/>
        </p:nvSpPr>
        <p:spPr>
          <a:xfrm>
            <a:off x="2881814" y="2557993"/>
            <a:ext cx="3191899" cy="839461"/>
          </a:xfrm>
          <a:prstGeom prst="rect">
            <a:avLst/>
          </a:prstGeom>
          <a:noFill/>
        </p:spPr>
        <p:txBody>
          <a:bodyPr wrap="none" rtlCol="0" anchor="b" anchorCtr="0">
            <a:spAutoFit/>
          </a:bodyPr>
          <a:lstStyle/>
          <a:p>
            <a:pPr marR="0" lvl="0" algn="l" defTabSz="914400" rtl="0" eaLnBrk="1" fontAlgn="auto" latinLnBrk="0" hangingPunct="1">
              <a:lnSpc>
                <a:spcPct val="2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dobe Garamond Pro" panose="02020502060506020403" pitchFamily="18" charset="0"/>
              </a:rPr>
              <a:t>Micro Considerations</a:t>
            </a:r>
          </a:p>
        </p:txBody>
      </p:sp>
      <p:sp>
        <p:nvSpPr>
          <p:cNvPr id="20" name="TextBox 19">
            <a:extLst>
              <a:ext uri="{FF2B5EF4-FFF2-40B4-BE49-F238E27FC236}">
                <a16:creationId xmlns:a16="http://schemas.microsoft.com/office/drawing/2014/main" id="{905AA3BF-3A56-54EF-31C2-24FDE7C6D432}"/>
              </a:ext>
            </a:extLst>
          </p:cNvPr>
          <p:cNvSpPr txBox="1"/>
          <p:nvPr/>
        </p:nvSpPr>
        <p:spPr>
          <a:xfrm>
            <a:off x="2881814" y="3529444"/>
            <a:ext cx="3465629" cy="839461"/>
          </a:xfrm>
          <a:prstGeom prst="rect">
            <a:avLst/>
          </a:prstGeom>
          <a:noFill/>
        </p:spPr>
        <p:txBody>
          <a:bodyPr wrap="none" rtlCol="0" anchor="b" anchorCtr="0">
            <a:spAutoFit/>
          </a:bodyPr>
          <a:lstStyle/>
          <a:p>
            <a:pPr marR="0" lvl="0" algn="l" defTabSz="914400" rtl="0" eaLnBrk="1" fontAlgn="auto" latinLnBrk="0" hangingPunct="1">
              <a:lnSpc>
                <a:spcPct val="200000"/>
              </a:lnSpc>
              <a:spcBef>
                <a:spcPts val="0"/>
              </a:spcBef>
              <a:spcAft>
                <a:spcPts val="0"/>
              </a:spcAft>
              <a:buClrTx/>
              <a:buSzTx/>
              <a:tabLst/>
              <a:defRPr/>
            </a:pPr>
            <a:r>
              <a:rPr lang="en-US" sz="2800" dirty="0">
                <a:solidFill>
                  <a:prstClr val="black"/>
                </a:solidFill>
                <a:latin typeface="Adobe Garamond Pro" panose="02020502060506020403" pitchFamily="18" charset="0"/>
              </a:rPr>
              <a:t>Medium Term Outlook</a:t>
            </a:r>
            <a:endParaRPr kumimoji="0" lang="en-US" sz="2000" b="0" i="0" u="none" strike="noStrike" kern="1200" cap="none" spc="0" normalizeH="0" baseline="0" noProof="0" dirty="0">
              <a:ln>
                <a:noFill/>
              </a:ln>
              <a:solidFill>
                <a:prstClr val="black"/>
              </a:solidFill>
              <a:effectLst/>
              <a:uLnTx/>
              <a:uFillTx/>
              <a:latin typeface="Adobe Garamond Pro" panose="02020502060506020403" pitchFamily="18" charset="0"/>
            </a:endParaRPr>
          </a:p>
        </p:txBody>
      </p:sp>
      <p:sp>
        <p:nvSpPr>
          <p:cNvPr id="21" name="Pentagon 3">
            <a:extLst>
              <a:ext uri="{FF2B5EF4-FFF2-40B4-BE49-F238E27FC236}">
                <a16:creationId xmlns:a16="http://schemas.microsoft.com/office/drawing/2014/main" id="{90565E11-987D-BC50-16B7-18D1E63CDE5A}"/>
              </a:ext>
            </a:extLst>
          </p:cNvPr>
          <p:cNvSpPr/>
          <p:nvPr/>
        </p:nvSpPr>
        <p:spPr>
          <a:xfrm>
            <a:off x="1494682" y="2741064"/>
            <a:ext cx="864054" cy="832885"/>
          </a:xfrm>
          <a:prstGeom prst="homePlate">
            <a:avLst>
              <a:gd name="adj" fmla="val 2605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6392777-62F0-6FE4-E15D-0BA88F68322F}"/>
              </a:ext>
            </a:extLst>
          </p:cNvPr>
          <p:cNvSpPr txBox="1"/>
          <p:nvPr/>
        </p:nvSpPr>
        <p:spPr>
          <a:xfrm>
            <a:off x="1420338" y="2983990"/>
            <a:ext cx="864053" cy="369332"/>
          </a:xfrm>
          <a:prstGeom prst="rect">
            <a:avLst/>
          </a:prstGeom>
          <a:noFill/>
        </p:spPr>
        <p:txBody>
          <a:bodyPr wrap="square" rtlCol="0" anchor="ctr" anchorCtr="0">
            <a:spAutoFit/>
          </a:bodyPr>
          <a:lstStyle/>
          <a:p>
            <a:pPr algn="ctr"/>
            <a:r>
              <a:rPr lang="en-US" b="1" dirty="0">
                <a:solidFill>
                  <a:schemeClr val="bg1"/>
                </a:solidFill>
                <a:latin typeface="Poppins" pitchFamily="2" charset="77"/>
                <a:ea typeface="League Spartan" charset="0"/>
                <a:cs typeface="Poppins" pitchFamily="2" charset="77"/>
              </a:rPr>
              <a:t>II</a:t>
            </a:r>
          </a:p>
        </p:txBody>
      </p:sp>
      <p:sp>
        <p:nvSpPr>
          <p:cNvPr id="23" name="Pentagon 3">
            <a:extLst>
              <a:ext uri="{FF2B5EF4-FFF2-40B4-BE49-F238E27FC236}">
                <a16:creationId xmlns:a16="http://schemas.microsoft.com/office/drawing/2014/main" id="{8A97FD66-8011-312E-D592-3FF4E9EC1FBA}"/>
              </a:ext>
            </a:extLst>
          </p:cNvPr>
          <p:cNvSpPr/>
          <p:nvPr/>
        </p:nvSpPr>
        <p:spPr>
          <a:xfrm>
            <a:off x="1494682" y="3714121"/>
            <a:ext cx="864054" cy="832885"/>
          </a:xfrm>
          <a:prstGeom prst="homePlate">
            <a:avLst>
              <a:gd name="adj" fmla="val 260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9338C42-6827-B40F-6FF5-1AB0C0ED086B}"/>
              </a:ext>
            </a:extLst>
          </p:cNvPr>
          <p:cNvSpPr txBox="1"/>
          <p:nvPr/>
        </p:nvSpPr>
        <p:spPr>
          <a:xfrm>
            <a:off x="1420338" y="3945897"/>
            <a:ext cx="864053" cy="369332"/>
          </a:xfrm>
          <a:prstGeom prst="rect">
            <a:avLst/>
          </a:prstGeom>
          <a:noFill/>
        </p:spPr>
        <p:txBody>
          <a:bodyPr wrap="square" rtlCol="0" anchor="ctr" anchorCtr="0">
            <a:spAutoFit/>
          </a:bodyPr>
          <a:lstStyle/>
          <a:p>
            <a:pPr algn="ctr"/>
            <a:r>
              <a:rPr lang="en-US" b="1" dirty="0">
                <a:solidFill>
                  <a:schemeClr val="bg1"/>
                </a:solidFill>
                <a:latin typeface="Poppins" pitchFamily="2" charset="77"/>
                <a:ea typeface="League Spartan" charset="0"/>
                <a:cs typeface="Poppins" pitchFamily="2" charset="77"/>
              </a:rPr>
              <a:t>III</a:t>
            </a:r>
          </a:p>
        </p:txBody>
      </p:sp>
      <p:sp>
        <p:nvSpPr>
          <p:cNvPr id="2" name="Pentagon 3">
            <a:extLst>
              <a:ext uri="{FF2B5EF4-FFF2-40B4-BE49-F238E27FC236}">
                <a16:creationId xmlns:a16="http://schemas.microsoft.com/office/drawing/2014/main" id="{D5B349AA-43B1-35A9-6F23-10E5EFEF81E6}"/>
              </a:ext>
            </a:extLst>
          </p:cNvPr>
          <p:cNvSpPr/>
          <p:nvPr/>
        </p:nvSpPr>
        <p:spPr>
          <a:xfrm>
            <a:off x="1484292" y="4685608"/>
            <a:ext cx="864054" cy="832885"/>
          </a:xfrm>
          <a:prstGeom prst="homePlate">
            <a:avLst>
              <a:gd name="adj" fmla="val 260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3" name="TextBox 2">
            <a:extLst>
              <a:ext uri="{FF2B5EF4-FFF2-40B4-BE49-F238E27FC236}">
                <a16:creationId xmlns:a16="http://schemas.microsoft.com/office/drawing/2014/main" id="{1FA40FB8-AC17-A70C-D019-AB70C67497E0}"/>
              </a:ext>
            </a:extLst>
          </p:cNvPr>
          <p:cNvSpPr txBox="1"/>
          <p:nvPr/>
        </p:nvSpPr>
        <p:spPr>
          <a:xfrm>
            <a:off x="2881814" y="4500895"/>
            <a:ext cx="6691255" cy="839461"/>
          </a:xfrm>
          <a:prstGeom prst="rect">
            <a:avLst/>
          </a:prstGeom>
          <a:noFill/>
        </p:spPr>
        <p:txBody>
          <a:bodyPr wrap="none" rtlCol="0" anchor="b" anchorCtr="0">
            <a:spAutoFit/>
          </a:bodyPr>
          <a:lstStyle/>
          <a:p>
            <a:pPr marR="0" lvl="0" algn="l" defTabSz="914400" rtl="0" eaLnBrk="1" fontAlgn="auto" latinLnBrk="0" hangingPunct="1">
              <a:lnSpc>
                <a:spcPct val="200000"/>
              </a:lnSpc>
              <a:spcBef>
                <a:spcPts val="0"/>
              </a:spcBef>
              <a:spcAft>
                <a:spcPts val="0"/>
              </a:spcAft>
              <a:buClrTx/>
              <a:buSzTx/>
              <a:tabLst/>
              <a:defRPr/>
            </a:pPr>
            <a:r>
              <a:rPr lang="en-US" sz="2800" dirty="0">
                <a:solidFill>
                  <a:prstClr val="black"/>
                </a:solidFill>
                <a:latin typeface="Adobe Garamond Pro" panose="02020502060506020403" pitchFamily="18" charset="0"/>
              </a:rPr>
              <a:t>Priority Sectors &amp; Crosscutting Considerations</a:t>
            </a:r>
            <a:endParaRPr kumimoji="0" lang="en-US" sz="2000" b="0" i="0" u="none" strike="noStrike" kern="1200" cap="none" spc="0" normalizeH="0" baseline="0" noProof="0" dirty="0">
              <a:ln>
                <a:noFill/>
              </a:ln>
              <a:solidFill>
                <a:prstClr val="black"/>
              </a:solidFill>
              <a:effectLst/>
              <a:uLnTx/>
              <a:uFillTx/>
              <a:latin typeface="Adobe Garamond Pro" panose="02020502060506020403" pitchFamily="18" charset="0"/>
            </a:endParaRPr>
          </a:p>
        </p:txBody>
      </p:sp>
      <p:sp>
        <p:nvSpPr>
          <p:cNvPr id="5" name="TextBox 4">
            <a:extLst>
              <a:ext uri="{FF2B5EF4-FFF2-40B4-BE49-F238E27FC236}">
                <a16:creationId xmlns:a16="http://schemas.microsoft.com/office/drawing/2014/main" id="{5CF2BEBB-BBB3-7801-3B26-6920CF6EF295}"/>
              </a:ext>
            </a:extLst>
          </p:cNvPr>
          <p:cNvSpPr txBox="1"/>
          <p:nvPr/>
        </p:nvSpPr>
        <p:spPr>
          <a:xfrm>
            <a:off x="1484292" y="4971024"/>
            <a:ext cx="864053" cy="369332"/>
          </a:xfrm>
          <a:prstGeom prst="rect">
            <a:avLst/>
          </a:prstGeom>
          <a:noFill/>
        </p:spPr>
        <p:txBody>
          <a:bodyPr wrap="square" rtlCol="0" anchor="ctr" anchorCtr="0">
            <a:spAutoFit/>
          </a:bodyPr>
          <a:lstStyle/>
          <a:p>
            <a:pPr algn="ctr"/>
            <a:r>
              <a:rPr lang="en-US" b="1" dirty="0">
                <a:solidFill>
                  <a:schemeClr val="bg1"/>
                </a:solidFill>
                <a:latin typeface="Poppins" pitchFamily="2" charset="77"/>
                <a:ea typeface="League Spartan" charset="0"/>
                <a:cs typeface="Poppins" pitchFamily="2" charset="77"/>
              </a:rPr>
              <a:t>IV</a:t>
            </a:r>
          </a:p>
        </p:txBody>
      </p:sp>
      <p:sp>
        <p:nvSpPr>
          <p:cNvPr id="6" name="Pentagon 3">
            <a:extLst>
              <a:ext uri="{FF2B5EF4-FFF2-40B4-BE49-F238E27FC236}">
                <a16:creationId xmlns:a16="http://schemas.microsoft.com/office/drawing/2014/main" id="{480760A1-07B0-B4F6-CE18-8D983068398B}"/>
              </a:ext>
            </a:extLst>
          </p:cNvPr>
          <p:cNvSpPr/>
          <p:nvPr/>
        </p:nvSpPr>
        <p:spPr>
          <a:xfrm>
            <a:off x="1484292" y="5657095"/>
            <a:ext cx="864054" cy="832885"/>
          </a:xfrm>
          <a:prstGeom prst="homePlate">
            <a:avLst>
              <a:gd name="adj" fmla="val 260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00"/>
              </a:highlight>
            </a:endParaRPr>
          </a:p>
        </p:txBody>
      </p:sp>
      <p:sp>
        <p:nvSpPr>
          <p:cNvPr id="7" name="TextBox 6">
            <a:extLst>
              <a:ext uri="{FF2B5EF4-FFF2-40B4-BE49-F238E27FC236}">
                <a16:creationId xmlns:a16="http://schemas.microsoft.com/office/drawing/2014/main" id="{1F312E3C-591D-480A-4AB6-38EC72FDE221}"/>
              </a:ext>
            </a:extLst>
          </p:cNvPr>
          <p:cNvSpPr txBox="1"/>
          <p:nvPr/>
        </p:nvSpPr>
        <p:spPr>
          <a:xfrm>
            <a:off x="1494683" y="5891958"/>
            <a:ext cx="864053" cy="369332"/>
          </a:xfrm>
          <a:prstGeom prst="rect">
            <a:avLst/>
          </a:prstGeom>
          <a:noFill/>
        </p:spPr>
        <p:txBody>
          <a:bodyPr wrap="square" rtlCol="0" anchor="ctr" anchorCtr="0">
            <a:spAutoFit/>
          </a:bodyPr>
          <a:lstStyle/>
          <a:p>
            <a:pPr algn="ctr"/>
            <a:r>
              <a:rPr lang="en-US" b="1" dirty="0">
                <a:solidFill>
                  <a:schemeClr val="bg1"/>
                </a:solidFill>
                <a:latin typeface="Poppins" pitchFamily="2" charset="77"/>
                <a:ea typeface="League Spartan" charset="0"/>
                <a:cs typeface="Poppins" pitchFamily="2" charset="77"/>
              </a:rPr>
              <a:t>V</a:t>
            </a:r>
          </a:p>
        </p:txBody>
      </p:sp>
      <p:sp>
        <p:nvSpPr>
          <p:cNvPr id="8" name="TextBox 7">
            <a:extLst>
              <a:ext uri="{FF2B5EF4-FFF2-40B4-BE49-F238E27FC236}">
                <a16:creationId xmlns:a16="http://schemas.microsoft.com/office/drawing/2014/main" id="{6BC400C6-B8EC-1227-C97B-60B2523571CC}"/>
              </a:ext>
            </a:extLst>
          </p:cNvPr>
          <p:cNvSpPr txBox="1"/>
          <p:nvPr/>
        </p:nvSpPr>
        <p:spPr>
          <a:xfrm>
            <a:off x="2881814" y="5465768"/>
            <a:ext cx="5150128" cy="839461"/>
          </a:xfrm>
          <a:prstGeom prst="rect">
            <a:avLst/>
          </a:prstGeom>
          <a:noFill/>
        </p:spPr>
        <p:txBody>
          <a:bodyPr wrap="none" rtlCol="0" anchor="b" anchorCtr="0">
            <a:spAutoFit/>
          </a:bodyPr>
          <a:lstStyle/>
          <a:p>
            <a:pPr marR="0" lvl="0" algn="l" defTabSz="914400" rtl="0" eaLnBrk="1" fontAlgn="auto" latinLnBrk="0" hangingPunct="1">
              <a:lnSpc>
                <a:spcPct val="200000"/>
              </a:lnSpc>
              <a:spcBef>
                <a:spcPts val="0"/>
              </a:spcBef>
              <a:spcAft>
                <a:spcPts val="0"/>
              </a:spcAft>
              <a:buClrTx/>
              <a:buSzTx/>
              <a:tabLst/>
              <a:defRPr/>
            </a:pPr>
            <a:r>
              <a:rPr lang="en-US" sz="2800" dirty="0">
                <a:solidFill>
                  <a:prstClr val="black"/>
                </a:solidFill>
                <a:latin typeface="Adobe Garamond Pro" panose="02020502060506020403" pitchFamily="18" charset="0"/>
              </a:rPr>
              <a:t>Multilateral &amp; Bilateral Partnerships</a:t>
            </a:r>
            <a:endParaRPr kumimoji="0" lang="en-US" sz="2000" b="0" i="0" u="none" strike="noStrike" kern="1200" cap="none" spc="0" normalizeH="0" baseline="0" noProof="0" dirty="0">
              <a:ln>
                <a:noFill/>
              </a:ln>
              <a:solidFill>
                <a:prstClr val="black"/>
              </a:solidFill>
              <a:effectLst/>
              <a:uLnTx/>
              <a:uFillTx/>
              <a:latin typeface="Adobe Garamond Pro" panose="02020502060506020403" pitchFamily="18" charset="0"/>
            </a:endParaRPr>
          </a:p>
        </p:txBody>
      </p:sp>
    </p:spTree>
    <p:extLst>
      <p:ext uri="{BB962C8B-B14F-4D97-AF65-F5344CB8AC3E}">
        <p14:creationId xmlns:p14="http://schemas.microsoft.com/office/powerpoint/2010/main" val="305272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8E4F-C22A-4C9D-B536-BF029BD6D22B}"/>
              </a:ext>
            </a:extLst>
          </p:cNvPr>
          <p:cNvSpPr>
            <a:spLocks noGrp="1"/>
          </p:cNvSpPr>
          <p:nvPr>
            <p:ph type="title"/>
          </p:nvPr>
        </p:nvSpPr>
        <p:spPr>
          <a:xfrm>
            <a:off x="1387642" y="2130854"/>
            <a:ext cx="9785684" cy="842704"/>
          </a:xfrm>
        </p:spPr>
        <p:txBody>
          <a:bodyPr>
            <a:normAutofit/>
          </a:bodyPr>
          <a:lstStyle/>
          <a:p>
            <a:pPr algn="ctr"/>
            <a:r>
              <a:rPr lang="en-US" sz="4400" b="1" cap="none" dirty="0">
                <a:latin typeface="Adobe Garamond Pro" panose="02020502060506020403" pitchFamily="18" charset="0"/>
              </a:rPr>
              <a:t>Medium-Term Outlook</a:t>
            </a:r>
            <a:endParaRPr lang="en-BZ" sz="4400" b="1" cap="none" dirty="0">
              <a:latin typeface="Adobe Garamond Pro" panose="02020502060506020403" pitchFamily="18" charset="0"/>
            </a:endParaRPr>
          </a:p>
        </p:txBody>
      </p:sp>
      <p:sp>
        <p:nvSpPr>
          <p:cNvPr id="5" name="Slide Number Placeholder 4">
            <a:extLst>
              <a:ext uri="{FF2B5EF4-FFF2-40B4-BE49-F238E27FC236}">
                <a16:creationId xmlns:a16="http://schemas.microsoft.com/office/drawing/2014/main" id="{83ED9BAF-FEBF-4D01-9894-972A31874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2008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02A7D-C97C-6C6F-AB18-A6546007A13B}"/>
              </a:ext>
            </a:extLst>
          </p:cNvPr>
          <p:cNvSpPr txBox="1"/>
          <p:nvPr/>
        </p:nvSpPr>
        <p:spPr>
          <a:xfrm>
            <a:off x="2040234" y="754189"/>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Belize’s GDP</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B6CAE392-17B7-CAE7-557E-3BFF846D3DE9}"/>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199D1B5-B46F-10C9-2DCB-4CBE608E2921}"/>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825019DB-8E22-6F89-F805-FF246F307C11}"/>
              </a:ext>
            </a:extLst>
          </p:cNvPr>
          <p:cNvSpPr txBox="1"/>
          <p:nvPr/>
        </p:nvSpPr>
        <p:spPr>
          <a:xfrm>
            <a:off x="477795" y="1859468"/>
            <a:ext cx="5513702"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a:t>
            </a:r>
            <a:r>
              <a:rPr lang="en-GB" sz="1400" dirty="0">
                <a:solidFill>
                  <a:prstClr val="black"/>
                </a:solidFill>
                <a:latin typeface="Adobe Garamond Pro" panose="02020502060506020403" pitchFamily="18" charset="0"/>
              </a:rPr>
              <a:t>20</a:t>
            </a: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GDP Medium-Term Forecast </a:t>
            </a:r>
          </a:p>
        </p:txBody>
      </p:sp>
      <p:sp>
        <p:nvSpPr>
          <p:cNvPr id="7" name="Freeform 1676" descr="Icon of check box. ">
            <a:extLst>
              <a:ext uri="{FF2B5EF4-FFF2-40B4-BE49-F238E27FC236}">
                <a16:creationId xmlns:a16="http://schemas.microsoft.com/office/drawing/2014/main" id="{3F283214-562A-A3DB-7913-BC631664537E}"/>
              </a:ext>
            </a:extLst>
          </p:cNvPr>
          <p:cNvSpPr>
            <a:spLocks noEditPoints="1"/>
          </p:cNvSpPr>
          <p:nvPr/>
        </p:nvSpPr>
        <p:spPr bwMode="auto">
          <a:xfrm>
            <a:off x="6857768" y="3240125"/>
            <a:ext cx="4839962" cy="1091693"/>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5" name="Freeform 1676" descr="Icon of check box. ">
            <a:extLst>
              <a:ext uri="{FF2B5EF4-FFF2-40B4-BE49-F238E27FC236}">
                <a16:creationId xmlns:a16="http://schemas.microsoft.com/office/drawing/2014/main" id="{A01614DE-08EE-6396-1C1C-585B67087A7A}"/>
              </a:ext>
            </a:extLst>
          </p:cNvPr>
          <p:cNvSpPr>
            <a:spLocks noEditPoints="1"/>
          </p:cNvSpPr>
          <p:nvPr/>
        </p:nvSpPr>
        <p:spPr bwMode="auto">
          <a:xfrm>
            <a:off x="6396529" y="1969458"/>
            <a:ext cx="5575649" cy="4467447"/>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rPr>
              <a:t>GDP is projected to slow down to 3.5% in 2025 as the momentum of stay-over arrivals and production of traditional commodities normalizes. </a:t>
            </a:r>
          </a:p>
          <a:p>
            <a:pPr marR="0" lvl="0" algn="just" defTabSz="914400" rtl="0" eaLnBrk="1" fontAlgn="ctr" latinLnBrk="0" hangingPunct="1">
              <a:lnSpc>
                <a:spcPct val="115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endParaRPr>
          </a:p>
          <a:p>
            <a:pPr marL="285750" marR="0" lvl="0" indent="-285750" algn="just"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rPr>
              <a:t>The tertiary sector is expected to decelerate to 3.4%, as </a:t>
            </a:r>
            <a:r>
              <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rPr>
              <a:t>tourist </a:t>
            </a:r>
            <a:r>
              <a:rPr kumimoji="0" lang="en-GB"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rPr>
              <a:t>arrival growth is expected to normalize. Meanwhile, business process outsourcing is projected to grow at a slower pace given lower labour availability in the market. </a:t>
            </a:r>
          </a:p>
          <a:p>
            <a:pPr marL="0" marR="0" lvl="0" indent="0" algn="just" defTabSz="914400" rtl="0" eaLnBrk="1" fontAlgn="ctr" latinLnBrk="0" hangingPunct="1">
              <a:lnSpc>
                <a:spcPct val="115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endParaRPr>
          </a:p>
          <a:p>
            <a:pPr marL="285750" marR="0" lvl="0" indent="-285750" algn="just"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rPr>
              <a:t>Growth is forecasted to average 3.0% over the period, 2026 – 2029, reflecting a 1.0 percentage point increase over the pre-pandemic ten-year average of 2.0% (2010 – 2019)</a:t>
            </a:r>
          </a:p>
          <a:p>
            <a:pPr marL="285750" marR="0" lvl="0" indent="-285750" algn="just"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BZ" sz="16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813E3D5-8E89-60DA-85D9-E3D3A25B7520}"/>
              </a:ext>
            </a:extLst>
          </p:cNvPr>
          <p:cNvSpPr/>
          <p:nvPr/>
        </p:nvSpPr>
        <p:spPr>
          <a:xfrm>
            <a:off x="2040234" y="1231290"/>
            <a:ext cx="773788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dobe Garamond Pro" panose="02020502060506020403" pitchFamily="18" charset="0"/>
                <a:ea typeface="Calibri" panose="020F0502020204030204" pitchFamily="34" charset="0"/>
                <a:cs typeface="Bookman Old Style" panose="02050604050505020204" pitchFamily="18" charset="0"/>
              </a:rPr>
              <a:t>GDP is projected to slow down in 2025, but stay above long-term trend</a:t>
            </a:r>
            <a:endParaRPr kumimoji="0" lang="en-US" sz="2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aphicFrame>
        <p:nvGraphicFramePr>
          <p:cNvPr id="9" name="Chart 8">
            <a:extLst>
              <a:ext uri="{FF2B5EF4-FFF2-40B4-BE49-F238E27FC236}">
                <a16:creationId xmlns:a16="http://schemas.microsoft.com/office/drawing/2014/main" id="{D9DC44BA-04E7-2128-0888-E024BFFABDC6}"/>
              </a:ext>
            </a:extLst>
          </p:cNvPr>
          <p:cNvGraphicFramePr>
            <a:graphicFrameLocks/>
          </p:cNvGraphicFramePr>
          <p:nvPr>
            <p:extLst>
              <p:ext uri="{D42A27DB-BD31-4B8C-83A1-F6EECF244321}">
                <p14:modId xmlns:p14="http://schemas.microsoft.com/office/powerpoint/2010/main" val="2862510958"/>
              </p:ext>
            </p:extLst>
          </p:nvPr>
        </p:nvGraphicFramePr>
        <p:xfrm>
          <a:off x="219822" y="2167245"/>
          <a:ext cx="5902259" cy="4103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30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8E4F-C22A-4C9D-B536-BF029BD6D22B}"/>
              </a:ext>
            </a:extLst>
          </p:cNvPr>
          <p:cNvSpPr>
            <a:spLocks noGrp="1"/>
          </p:cNvSpPr>
          <p:nvPr>
            <p:ph type="title"/>
          </p:nvPr>
        </p:nvSpPr>
        <p:spPr>
          <a:xfrm>
            <a:off x="1387642" y="2130853"/>
            <a:ext cx="9785684" cy="2125837"/>
          </a:xfrm>
        </p:spPr>
        <p:txBody>
          <a:bodyPr>
            <a:normAutofit/>
          </a:bodyPr>
          <a:lstStyle/>
          <a:p>
            <a:pPr algn="ctr"/>
            <a:r>
              <a:rPr lang="en-US" sz="4400" b="1" cap="none" dirty="0">
                <a:latin typeface="Adobe Garamond Pro" panose="02020502060506020403" pitchFamily="18" charset="0"/>
              </a:rPr>
              <a:t>Priority Sectors </a:t>
            </a:r>
            <a:br>
              <a:rPr lang="en-US" sz="4400" b="1" cap="none" dirty="0">
                <a:latin typeface="Adobe Garamond Pro" panose="02020502060506020403" pitchFamily="18" charset="0"/>
              </a:rPr>
            </a:br>
            <a:r>
              <a:rPr lang="en-US" sz="4400" b="1" cap="none" dirty="0">
                <a:latin typeface="Adobe Garamond Pro" panose="02020502060506020403" pitchFamily="18" charset="0"/>
              </a:rPr>
              <a:t>&amp; </a:t>
            </a:r>
            <a:br>
              <a:rPr lang="en-US" sz="4400" b="1" cap="none" dirty="0">
                <a:latin typeface="Adobe Garamond Pro" panose="02020502060506020403" pitchFamily="18" charset="0"/>
              </a:rPr>
            </a:br>
            <a:r>
              <a:rPr lang="en-US" sz="4400" b="1" cap="none" dirty="0">
                <a:latin typeface="Adobe Garamond Pro" panose="02020502060506020403" pitchFamily="18" charset="0"/>
              </a:rPr>
              <a:t>Crosscutting Considerations</a:t>
            </a:r>
            <a:endParaRPr lang="en-BZ" sz="4400" b="1" cap="none" dirty="0">
              <a:latin typeface="Adobe Garamond Pro" panose="02020502060506020403" pitchFamily="18" charset="0"/>
            </a:endParaRPr>
          </a:p>
        </p:txBody>
      </p:sp>
      <p:sp>
        <p:nvSpPr>
          <p:cNvPr id="5" name="Slide Number Placeholder 4">
            <a:extLst>
              <a:ext uri="{FF2B5EF4-FFF2-40B4-BE49-F238E27FC236}">
                <a16:creationId xmlns:a16="http://schemas.microsoft.com/office/drawing/2014/main" id="{83ED9BAF-FEBF-4D01-9894-972A31874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7958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1945231" y="658394"/>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sz="2800" b="1" dirty="0">
                <a:latin typeface="Adobe Garamond Pro" panose="02020502060506020403" pitchFamily="18" charset="0"/>
              </a:rPr>
              <a:t>Priority Sectors   </a:t>
            </a:r>
            <a:endParaRPr kumimoji="0" lang="en-US" sz="2800" b="1" i="0" u="none" strike="noStrike" kern="1200" cap="none" spc="0" normalizeH="0" baseline="0" noProof="0" dirty="0">
              <a:ln>
                <a:noFill/>
              </a:ln>
              <a:effectLst/>
              <a:uLnTx/>
              <a:uFillTx/>
              <a:latin typeface="Adobe Garamond Pro" panose="02020502060506020403"/>
              <a:ea typeface="+mn-ea"/>
              <a:cs typeface="+mn-cs"/>
            </a:endParaRPr>
          </a:p>
        </p:txBody>
      </p:sp>
      <p:cxnSp>
        <p:nvCxnSpPr>
          <p:cNvPr id="37" name="Straight Connector 36"/>
          <p:cNvCxnSpPr/>
          <p:nvPr/>
        </p:nvCxnSpPr>
        <p:spPr>
          <a:xfrm>
            <a:off x="486032" y="108104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Rectangle 1">
            <a:extLst>
              <a:ext uri="{FF2B5EF4-FFF2-40B4-BE49-F238E27FC236}">
                <a16:creationId xmlns:a16="http://schemas.microsoft.com/office/drawing/2014/main" id="{2DE88E0D-6976-BC14-F097-37ED3EE85F90}"/>
              </a:ext>
            </a:extLst>
          </p:cNvPr>
          <p:cNvSpPr/>
          <p:nvPr/>
        </p:nvSpPr>
        <p:spPr>
          <a:xfrm>
            <a:off x="587086" y="1585460"/>
            <a:ext cx="4744935" cy="4247317"/>
          </a:xfrm>
          <a:prstGeom prst="rect">
            <a:avLst/>
          </a:prstGeom>
        </p:spPr>
        <p:txBody>
          <a:bodyPr wrap="square">
            <a:spAutoFit/>
          </a:bodyPr>
          <a:lstStyle/>
          <a:p>
            <a:pPr marL="285750" indent="-285750">
              <a:buFont typeface="Wingdings" panose="05000000000000000000" pitchFamily="2" charset="2"/>
              <a:buChar char="v"/>
            </a:pPr>
            <a:r>
              <a:rPr lang="en-BZ" b="1" dirty="0">
                <a:latin typeface="Adobe Garamond Pro" panose="02020502060506020403" pitchFamily="18" charset="0"/>
              </a:rPr>
              <a:t>Tourism &amp; Leisure</a:t>
            </a:r>
          </a:p>
          <a:p>
            <a:pPr marL="628650" lvl="1" indent="-171450">
              <a:buFont typeface="Arial" panose="020B0604020202020204" pitchFamily="34" charset="0"/>
              <a:buChar char="•"/>
            </a:pPr>
            <a:r>
              <a:rPr lang="en-BZ" dirty="0">
                <a:latin typeface="Adobe Garamond Pro" panose="02020502060506020403" pitchFamily="18" charset="0"/>
              </a:rPr>
              <a:t>Eco-friendly</a:t>
            </a:r>
          </a:p>
          <a:p>
            <a:pPr marL="628650" lvl="1" indent="-171450">
              <a:buFont typeface="Arial" panose="020B0604020202020204" pitchFamily="34" charset="0"/>
              <a:buChar char="•"/>
            </a:pPr>
            <a:r>
              <a:rPr lang="en-BZ" dirty="0">
                <a:latin typeface="Adobe Garamond Pro" panose="02020502060506020403" pitchFamily="18" charset="0"/>
              </a:rPr>
              <a:t>Medical</a:t>
            </a:r>
          </a:p>
          <a:p>
            <a:pPr marL="628650" lvl="1" indent="-171450">
              <a:buFont typeface="Arial" panose="020B0604020202020204" pitchFamily="34" charset="0"/>
              <a:buChar char="•"/>
            </a:pPr>
            <a:r>
              <a:rPr lang="en-BZ" dirty="0">
                <a:latin typeface="Adobe Garamond Pro" panose="02020502060506020403" pitchFamily="18" charset="0"/>
              </a:rPr>
              <a:t>Cruise</a:t>
            </a:r>
          </a:p>
          <a:p>
            <a:pPr marL="1085850" lvl="2" indent="-171450"/>
            <a:endParaRPr lang="en-BZ" dirty="0">
              <a:latin typeface="Adobe Garamond Pro" panose="02020502060506020403" pitchFamily="18" charset="0"/>
            </a:endParaRPr>
          </a:p>
          <a:p>
            <a:pPr marL="114300" lvl="2" indent="-285750">
              <a:buFont typeface="Wingdings" panose="05000000000000000000" pitchFamily="2" charset="2"/>
              <a:buChar char="v"/>
            </a:pPr>
            <a:r>
              <a:rPr lang="en-US" b="1" dirty="0">
                <a:latin typeface="Adobe Garamond Pro" panose="02020502060506020403" pitchFamily="18" charset="0"/>
              </a:rPr>
              <a:t>Information Technology Services</a:t>
            </a:r>
            <a:endParaRPr kumimoji="0" lang="en-US" b="0" i="0" u="none" strike="noStrike" kern="1200" cap="none" spc="0" normalizeH="0" baseline="0" noProof="0" dirty="0">
              <a:ln>
                <a:noFill/>
              </a:ln>
              <a:effectLst/>
              <a:uLnTx/>
              <a:uFillTx/>
              <a:latin typeface="Adobe Garamond Pro" panose="02020502060506020403" pitchFamily="18" charset="0"/>
            </a:endParaRPr>
          </a:p>
          <a:p>
            <a:pPr marL="742950" lvl="3" indent="-285750">
              <a:buFont typeface="Arial" panose="020B0604020202020204" pitchFamily="34" charset="0"/>
              <a:buChar char="•"/>
            </a:pPr>
            <a:r>
              <a:rPr lang="en-US" dirty="0">
                <a:latin typeface="Adobe Garamond Pro" panose="02020502060506020403" pitchFamily="18" charset="0"/>
              </a:rPr>
              <a:t>Business process outsourcing</a:t>
            </a:r>
          </a:p>
          <a:p>
            <a:pPr marL="0" lvl="2"/>
            <a:endParaRPr lang="en-US" b="1" dirty="0">
              <a:latin typeface="Adobe Garamond Pro" panose="02020502060506020403" pitchFamily="18" charset="0"/>
            </a:endParaRPr>
          </a:p>
          <a:p>
            <a:pPr marL="114300" lvl="2" indent="-285750">
              <a:buFont typeface="Wingdings" panose="05000000000000000000" pitchFamily="2" charset="2"/>
              <a:buChar char="v"/>
            </a:pPr>
            <a:r>
              <a:rPr lang="en-US" b="1" dirty="0">
                <a:latin typeface="Adobe Garamond Pro" panose="02020502060506020403" pitchFamily="18" charset="0"/>
              </a:rPr>
              <a:t>(Green) Renewable Energy </a:t>
            </a:r>
          </a:p>
          <a:p>
            <a:pPr marL="742950" lvl="3" indent="-285750">
              <a:buFont typeface="Arial" panose="020B0604020202020204" pitchFamily="34" charset="0"/>
              <a:buChar char="•"/>
            </a:pPr>
            <a:r>
              <a:rPr lang="en-US" dirty="0">
                <a:latin typeface="Adobe Garamond Pro" panose="02020502060506020403" pitchFamily="18" charset="0"/>
              </a:rPr>
              <a:t>Solar</a:t>
            </a:r>
          </a:p>
          <a:p>
            <a:pPr marL="742950" lvl="3" indent="-285750">
              <a:buFont typeface="Arial" panose="020B0604020202020204" pitchFamily="34" charset="0"/>
              <a:buChar char="•"/>
            </a:pPr>
            <a:r>
              <a:rPr lang="en-US" dirty="0">
                <a:latin typeface="Adobe Garamond Pro" panose="02020502060506020403" pitchFamily="18" charset="0"/>
              </a:rPr>
              <a:t>Biofuel</a:t>
            </a:r>
          </a:p>
          <a:p>
            <a:pPr marL="114300" lvl="2" indent="-285750">
              <a:buFont typeface="Wingdings" panose="05000000000000000000" pitchFamily="2" charset="2"/>
              <a:buChar char="v"/>
            </a:pPr>
            <a:endParaRPr lang="en-US" b="1" dirty="0">
              <a:latin typeface="Adobe Garamond Pro" panose="02020502060506020403" pitchFamily="18" charset="0"/>
            </a:endParaRPr>
          </a:p>
          <a:p>
            <a:pPr marL="114300" lvl="2" indent="-285750">
              <a:buFont typeface="Wingdings" panose="05000000000000000000" pitchFamily="2" charset="2"/>
              <a:buChar char="v"/>
            </a:pPr>
            <a:r>
              <a:rPr lang="en-US" b="1" dirty="0">
                <a:latin typeface="Adobe Garamond Pro" panose="02020502060506020403" pitchFamily="18" charset="0"/>
              </a:rPr>
              <a:t>Infrastructure</a:t>
            </a:r>
          </a:p>
          <a:p>
            <a:pPr marL="742950" lvl="3" indent="-285750">
              <a:buFont typeface="Arial" panose="020B0604020202020204" pitchFamily="34" charset="0"/>
              <a:buChar char="•"/>
            </a:pPr>
            <a:r>
              <a:rPr lang="en-US" dirty="0">
                <a:latin typeface="Adobe Garamond Pro" panose="02020502060506020403" pitchFamily="18" charset="0"/>
              </a:rPr>
              <a:t>Logistics – Road, Ports, </a:t>
            </a:r>
            <a:r>
              <a:rPr lang="en-US" dirty="0" err="1">
                <a:latin typeface="Adobe Garamond Pro" panose="02020502060506020403" pitchFamily="18" charset="0"/>
              </a:rPr>
              <a:t>Tren</a:t>
            </a:r>
            <a:r>
              <a:rPr lang="en-US" dirty="0">
                <a:latin typeface="Adobe Garamond Pro" panose="02020502060506020403" pitchFamily="18" charset="0"/>
              </a:rPr>
              <a:t> Maya</a:t>
            </a:r>
          </a:p>
          <a:p>
            <a:pPr marL="742950" lvl="3" indent="-285750">
              <a:buFont typeface="Arial" panose="020B0604020202020204" pitchFamily="34" charset="0"/>
              <a:buChar char="•"/>
            </a:pPr>
            <a:r>
              <a:rPr lang="en-US" dirty="0">
                <a:latin typeface="Adobe Garamond Pro" panose="02020502060506020403" pitchFamily="18" charset="0"/>
              </a:rPr>
              <a:t>Utilities</a:t>
            </a:r>
          </a:p>
        </p:txBody>
      </p:sp>
      <p:sp>
        <p:nvSpPr>
          <p:cNvPr id="3" name="Rectangle 2">
            <a:extLst>
              <a:ext uri="{FF2B5EF4-FFF2-40B4-BE49-F238E27FC236}">
                <a16:creationId xmlns:a16="http://schemas.microsoft.com/office/drawing/2014/main" id="{3C46AE39-C2EF-A794-972E-C10544AD770D}"/>
              </a:ext>
            </a:extLst>
          </p:cNvPr>
          <p:cNvSpPr/>
          <p:nvPr/>
        </p:nvSpPr>
        <p:spPr>
          <a:xfrm>
            <a:off x="6095999" y="1585460"/>
            <a:ext cx="5053693" cy="4832092"/>
          </a:xfrm>
          <a:prstGeom prst="rect">
            <a:avLst/>
          </a:prstGeom>
        </p:spPr>
        <p:txBody>
          <a:bodyPr wrap="square">
            <a:spAutoFit/>
          </a:bodyPr>
          <a:lstStyle/>
          <a:p>
            <a:pPr marL="114300" lvl="2" indent="-285750">
              <a:buFont typeface="Wingdings" panose="05000000000000000000" pitchFamily="2" charset="2"/>
              <a:buChar char="v"/>
            </a:pPr>
            <a:r>
              <a:rPr lang="en-US" b="1" dirty="0">
                <a:latin typeface="Adobe Garamond Pro" panose="02020502060506020403" pitchFamily="18" charset="0"/>
              </a:rPr>
              <a:t>Agriculture &amp; </a:t>
            </a:r>
            <a:r>
              <a:rPr lang="en-US" b="1" dirty="0" err="1">
                <a:latin typeface="Adobe Garamond Pro" panose="02020502060506020403" pitchFamily="18" charset="0"/>
              </a:rPr>
              <a:t>Agroprocessing</a:t>
            </a:r>
            <a:endParaRPr lang="en-US" b="1" dirty="0">
              <a:latin typeface="Adobe Garamond Pro" panose="02020502060506020403" pitchFamily="18" charset="0"/>
            </a:endParaRPr>
          </a:p>
          <a:p>
            <a:pPr marL="628650" lvl="1" indent="-171450">
              <a:buFont typeface="Arial" panose="020B0604020202020204" pitchFamily="34" charset="0"/>
              <a:buChar char="•"/>
            </a:pPr>
            <a:r>
              <a:rPr lang="en-BZ" dirty="0">
                <a:latin typeface="Adobe Garamond Pro" panose="02020502060506020403" pitchFamily="18" charset="0"/>
              </a:rPr>
              <a:t>Traditional</a:t>
            </a:r>
          </a:p>
          <a:p>
            <a:pPr marL="628650" lvl="1" indent="-171450">
              <a:buFont typeface="Arial" panose="020B0604020202020204" pitchFamily="34" charset="0"/>
              <a:buChar char="•"/>
            </a:pPr>
            <a:r>
              <a:rPr lang="en-BZ" dirty="0">
                <a:latin typeface="Adobe Garamond Pro" panose="02020502060506020403" pitchFamily="18" charset="0"/>
              </a:rPr>
              <a:t>Non-traditional – coconut, cacao</a:t>
            </a:r>
          </a:p>
          <a:p>
            <a:pPr marL="628650" lvl="1" indent="-171450">
              <a:buFont typeface="Arial" panose="020B0604020202020204" pitchFamily="34" charset="0"/>
              <a:buChar char="•"/>
            </a:pPr>
            <a:r>
              <a:rPr lang="en-BZ" dirty="0">
                <a:latin typeface="Adobe Garamond Pro" panose="02020502060506020403" pitchFamily="18" charset="0"/>
              </a:rPr>
              <a:t>Livestock – cattle and poultry</a:t>
            </a:r>
          </a:p>
          <a:p>
            <a:pPr marL="0" lvl="2"/>
            <a:endParaRPr lang="en-US" b="1" dirty="0">
              <a:latin typeface="Adobe Garamond Pro" panose="02020502060506020403" pitchFamily="18" charset="0"/>
            </a:endParaRPr>
          </a:p>
          <a:p>
            <a:pPr marL="114300" lvl="2" indent="-285750">
              <a:buFont typeface="Wingdings" panose="05000000000000000000" pitchFamily="2" charset="2"/>
              <a:buChar char="v"/>
            </a:pPr>
            <a:r>
              <a:rPr lang="en-US" b="1" dirty="0">
                <a:latin typeface="Adobe Garamond Pro" panose="02020502060506020403" pitchFamily="18" charset="0"/>
              </a:rPr>
              <a:t>Blue Economy - Fisheries and Aquaculture </a:t>
            </a:r>
          </a:p>
          <a:p>
            <a:pPr marL="628650" lvl="1" indent="-171450">
              <a:buFont typeface="Arial" panose="020B0604020202020204" pitchFamily="34" charset="0"/>
              <a:buChar char="•"/>
            </a:pPr>
            <a:r>
              <a:rPr lang="en-BZ" dirty="0">
                <a:latin typeface="Adobe Garamond Pro" panose="02020502060506020403" pitchFamily="18" charset="0"/>
              </a:rPr>
              <a:t>Fisheries</a:t>
            </a:r>
          </a:p>
          <a:p>
            <a:pPr marL="628650" lvl="1" indent="-171450">
              <a:buFont typeface="Arial" panose="020B0604020202020204" pitchFamily="34" charset="0"/>
              <a:buChar char="•"/>
            </a:pPr>
            <a:r>
              <a:rPr lang="en-BZ" dirty="0">
                <a:latin typeface="Adobe Garamond Pro" panose="02020502060506020403" pitchFamily="18" charset="0"/>
              </a:rPr>
              <a:t>Aquaculture</a:t>
            </a:r>
          </a:p>
          <a:p>
            <a:pPr marL="628650" lvl="1" indent="-171450">
              <a:buFont typeface="Arial" panose="020B0604020202020204" pitchFamily="34" charset="0"/>
              <a:buChar char="•"/>
            </a:pPr>
            <a:endParaRPr lang="en-US" b="1" dirty="0">
              <a:latin typeface="Adobe Garamond Pro" panose="02020502060506020403" pitchFamily="18" charset="0"/>
            </a:endParaRPr>
          </a:p>
          <a:p>
            <a:pPr marL="114300" lvl="2" indent="-285750">
              <a:spcBef>
                <a:spcPts val="600"/>
              </a:spcBef>
              <a:buFont typeface="Wingdings" panose="05000000000000000000" pitchFamily="2" charset="2"/>
              <a:buChar char="v"/>
            </a:pPr>
            <a:r>
              <a:rPr lang="en-US" b="1" dirty="0">
                <a:latin typeface="Adobe Garamond Pro" panose="02020502060506020403" pitchFamily="18" charset="0"/>
              </a:rPr>
              <a:t>Orange Economy</a:t>
            </a:r>
          </a:p>
          <a:p>
            <a:pPr marL="628650" lvl="1" indent="-171450">
              <a:buFont typeface="Arial" panose="020B0604020202020204" pitchFamily="34" charset="0"/>
              <a:buChar char="•"/>
            </a:pPr>
            <a:r>
              <a:rPr lang="en-BZ" dirty="0">
                <a:latin typeface="Adobe Garamond Pro" panose="02020502060506020403" pitchFamily="18" charset="0"/>
              </a:rPr>
              <a:t>Culture, Cuisine, Music, Arts</a:t>
            </a:r>
          </a:p>
          <a:p>
            <a:pPr marL="628650" lvl="1" indent="-171450">
              <a:buFont typeface="Arial" panose="020B0604020202020204" pitchFamily="34" charset="0"/>
              <a:buChar char="•"/>
            </a:pPr>
            <a:endParaRPr lang="en-US" b="1" dirty="0">
              <a:latin typeface="Adobe Garamond Pro" panose="02020502060506020403" pitchFamily="18" charset="0"/>
            </a:endParaRPr>
          </a:p>
          <a:p>
            <a:pPr marL="114300" lvl="2" indent="-285750">
              <a:spcBef>
                <a:spcPts val="600"/>
              </a:spcBef>
              <a:buFont typeface="Wingdings" panose="05000000000000000000" pitchFamily="2" charset="2"/>
              <a:buChar char="v"/>
            </a:pPr>
            <a:r>
              <a:rPr lang="en-US" b="1" dirty="0">
                <a:latin typeface="Adobe Garamond Pro" panose="02020502060506020403" pitchFamily="18" charset="0"/>
              </a:rPr>
              <a:t>Financial Services</a:t>
            </a:r>
          </a:p>
          <a:p>
            <a:pPr marL="114300" lvl="2" indent="-285750">
              <a:spcBef>
                <a:spcPts val="600"/>
              </a:spcBef>
              <a:buFont typeface="Wingdings" panose="05000000000000000000" pitchFamily="2" charset="2"/>
              <a:buChar char="v"/>
            </a:pPr>
            <a:endParaRPr lang="en-US" b="1" dirty="0">
              <a:latin typeface="Adobe Garamond Pro" panose="02020502060506020403" pitchFamily="18" charset="0"/>
            </a:endParaRPr>
          </a:p>
          <a:p>
            <a:pPr marL="114300" lvl="2" indent="-285750">
              <a:spcBef>
                <a:spcPts val="600"/>
              </a:spcBef>
              <a:buFont typeface="Wingdings" panose="05000000000000000000" pitchFamily="2" charset="2"/>
              <a:buChar char="v"/>
            </a:pPr>
            <a:r>
              <a:rPr lang="en-US" b="1" dirty="0">
                <a:latin typeface="Adobe Garamond Pro" panose="02020502060506020403" pitchFamily="18" charset="0"/>
              </a:rPr>
              <a:t>Light Manufacturing</a:t>
            </a:r>
          </a:p>
          <a:p>
            <a:pPr marL="171450" indent="-171450">
              <a:buFont typeface="Arial" panose="020B0604020202020204" pitchFamily="34" charset="0"/>
              <a:buChar char="•"/>
            </a:pPr>
            <a:endParaRPr lang="en-BZ" dirty="0">
              <a:latin typeface="Adobe Garamond Pro" panose="02020502060506020403" pitchFamily="18" charset="0"/>
            </a:endParaRPr>
          </a:p>
        </p:txBody>
      </p:sp>
    </p:spTree>
    <p:extLst>
      <p:ext uri="{BB962C8B-B14F-4D97-AF65-F5344CB8AC3E}">
        <p14:creationId xmlns:p14="http://schemas.microsoft.com/office/powerpoint/2010/main" val="309165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1945231" y="658394"/>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sz="2800" b="1" dirty="0">
                <a:latin typeface="Adobe Garamond Pro" panose="02020502060506020403" pitchFamily="18" charset="0"/>
              </a:rPr>
              <a:t>Crosscutting Considerations   </a:t>
            </a:r>
            <a:endParaRPr kumimoji="0" lang="en-US" sz="2800" b="1" i="0" u="none" strike="noStrike" kern="1200" cap="none" spc="0" normalizeH="0" baseline="0" noProof="0" dirty="0">
              <a:ln>
                <a:noFill/>
              </a:ln>
              <a:effectLst/>
              <a:uLnTx/>
              <a:uFillTx/>
              <a:latin typeface="Adobe Garamond Pro" panose="02020502060506020403"/>
              <a:ea typeface="+mn-ea"/>
              <a:cs typeface="+mn-cs"/>
            </a:endParaRPr>
          </a:p>
        </p:txBody>
      </p:sp>
      <p:cxnSp>
        <p:nvCxnSpPr>
          <p:cNvPr id="37" name="Straight Connector 36"/>
          <p:cNvCxnSpPr/>
          <p:nvPr/>
        </p:nvCxnSpPr>
        <p:spPr>
          <a:xfrm>
            <a:off x="486032" y="108104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Rectangle 1">
            <a:extLst>
              <a:ext uri="{FF2B5EF4-FFF2-40B4-BE49-F238E27FC236}">
                <a16:creationId xmlns:a16="http://schemas.microsoft.com/office/drawing/2014/main" id="{2DE88E0D-6976-BC14-F097-37ED3EE85F90}"/>
              </a:ext>
            </a:extLst>
          </p:cNvPr>
          <p:cNvSpPr/>
          <p:nvPr/>
        </p:nvSpPr>
        <p:spPr>
          <a:xfrm>
            <a:off x="587086" y="1585460"/>
            <a:ext cx="4744935" cy="3970318"/>
          </a:xfrm>
          <a:prstGeom prst="rect">
            <a:avLst/>
          </a:prstGeom>
        </p:spPr>
        <p:txBody>
          <a:bodyPr wrap="square">
            <a:spAutoFit/>
          </a:bodyPr>
          <a:lstStyle/>
          <a:p>
            <a:pPr marL="285750" indent="-285750">
              <a:buFont typeface="Wingdings" panose="05000000000000000000" pitchFamily="2" charset="2"/>
              <a:buChar char="v"/>
            </a:pPr>
            <a:r>
              <a:rPr lang="en-BZ" b="1" dirty="0">
                <a:latin typeface="Adobe Garamond Pro" panose="02020502060506020403" pitchFamily="18" charset="0"/>
              </a:rPr>
              <a:t>Climate Resiliency Building</a:t>
            </a:r>
          </a:p>
          <a:p>
            <a:pPr marL="628650" lvl="1" indent="-171450">
              <a:buFont typeface="Arial" panose="020B0604020202020204" pitchFamily="34" charset="0"/>
              <a:buChar char="•"/>
            </a:pPr>
            <a:r>
              <a:rPr lang="en-BZ" dirty="0">
                <a:latin typeface="Adobe Garamond Pro" panose="02020502060506020403" pitchFamily="18" charset="0"/>
              </a:rPr>
              <a:t>Climate Finance for </a:t>
            </a:r>
          </a:p>
          <a:p>
            <a:pPr marL="1085850" lvl="2" indent="-171450">
              <a:buFont typeface="Arial" panose="020B0604020202020204" pitchFamily="34" charset="0"/>
              <a:buChar char="•"/>
            </a:pPr>
            <a:r>
              <a:rPr lang="en-BZ" dirty="0">
                <a:latin typeface="Adobe Garamond Pro" panose="02020502060506020403" pitchFamily="18" charset="0"/>
              </a:rPr>
              <a:t>Climate Resilient Housing</a:t>
            </a:r>
          </a:p>
          <a:p>
            <a:pPr marL="1085850" lvl="2" indent="-171450">
              <a:buFont typeface="Arial" panose="020B0604020202020204" pitchFamily="34" charset="0"/>
              <a:buChar char="•"/>
            </a:pPr>
            <a:r>
              <a:rPr lang="en-BZ" dirty="0">
                <a:latin typeface="Adobe Garamond Pro" panose="02020502060506020403" pitchFamily="18" charset="0"/>
              </a:rPr>
              <a:t>Climate Resilient Infrastructure</a:t>
            </a:r>
          </a:p>
          <a:p>
            <a:pPr marL="1085850" lvl="2" indent="-171450">
              <a:buFont typeface="Arial" panose="020B0604020202020204" pitchFamily="34" charset="0"/>
              <a:buChar char="•"/>
            </a:pPr>
            <a:r>
              <a:rPr lang="en-BZ" dirty="0">
                <a:latin typeface="Adobe Garamond Pro" panose="02020502060506020403" pitchFamily="18" charset="0"/>
              </a:rPr>
              <a:t>Climate Smart Agriculture</a:t>
            </a:r>
          </a:p>
          <a:p>
            <a:pPr marL="628650" lvl="1" indent="-171450">
              <a:buFont typeface="Arial" panose="020B0604020202020204" pitchFamily="34" charset="0"/>
              <a:buChar char="•"/>
            </a:pPr>
            <a:endParaRPr lang="en-BZ" dirty="0">
              <a:latin typeface="Adobe Garamond Pro" panose="02020502060506020403" pitchFamily="18" charset="0"/>
            </a:endParaRPr>
          </a:p>
          <a:p>
            <a:pPr marL="114300" lvl="2" indent="-285750">
              <a:buFont typeface="Wingdings" panose="05000000000000000000" pitchFamily="2" charset="2"/>
              <a:buChar char="v"/>
            </a:pPr>
            <a:r>
              <a:rPr lang="en-US" b="1" dirty="0" err="1">
                <a:latin typeface="Adobe Garamond Pro" panose="02020502060506020403" pitchFamily="18" charset="0"/>
              </a:rPr>
              <a:t>Labour</a:t>
            </a:r>
            <a:r>
              <a:rPr lang="en-US" b="1" dirty="0">
                <a:latin typeface="Adobe Garamond Pro" panose="02020502060506020403" pitchFamily="18" charset="0"/>
              </a:rPr>
              <a:t> Creation</a:t>
            </a:r>
            <a:endParaRPr kumimoji="0" lang="en-US" b="0" i="0" u="none" strike="noStrike" kern="1200" cap="none" spc="0" normalizeH="0" baseline="0" noProof="0" dirty="0">
              <a:ln>
                <a:noFill/>
              </a:ln>
              <a:effectLst/>
              <a:uLnTx/>
              <a:uFillTx/>
              <a:latin typeface="Adobe Garamond Pro" panose="02020502060506020403" pitchFamily="18" charset="0"/>
            </a:endParaRPr>
          </a:p>
          <a:p>
            <a:pPr marL="742950" lvl="3" indent="-285750">
              <a:buFont typeface="Arial" panose="020B0604020202020204" pitchFamily="34" charset="0"/>
              <a:buChar char="•"/>
            </a:pPr>
            <a:r>
              <a:rPr lang="en-US" dirty="0">
                <a:latin typeface="Adobe Garamond Pro" panose="02020502060506020403" pitchFamily="18" charset="0"/>
              </a:rPr>
              <a:t>Enhancing Female </a:t>
            </a:r>
            <a:r>
              <a:rPr lang="en-US" dirty="0" err="1">
                <a:latin typeface="Adobe Garamond Pro" panose="02020502060506020403" pitchFamily="18" charset="0"/>
              </a:rPr>
              <a:t>Labour</a:t>
            </a:r>
            <a:r>
              <a:rPr lang="en-US" dirty="0">
                <a:latin typeface="Adobe Garamond Pro" panose="02020502060506020403" pitchFamily="18" charset="0"/>
              </a:rPr>
              <a:t> Force Participation</a:t>
            </a:r>
          </a:p>
          <a:p>
            <a:pPr marL="742950" lvl="3" indent="-285750">
              <a:buFont typeface="Arial" panose="020B0604020202020204" pitchFamily="34" charset="0"/>
              <a:buChar char="•"/>
            </a:pPr>
            <a:r>
              <a:rPr lang="en-US" dirty="0">
                <a:latin typeface="Adobe Garamond Pro" panose="02020502060506020403" pitchFamily="18" charset="0"/>
              </a:rPr>
              <a:t>Closing the skills gap in education and training</a:t>
            </a:r>
          </a:p>
          <a:p>
            <a:pPr marL="742950" lvl="3" indent="-285750">
              <a:buFont typeface="Arial" panose="020B0604020202020204" pitchFamily="34" charset="0"/>
              <a:buChar char="•"/>
            </a:pPr>
            <a:r>
              <a:rPr lang="en-US" dirty="0">
                <a:latin typeface="Adobe Garamond Pro" panose="02020502060506020403" pitchFamily="18" charset="0"/>
              </a:rPr>
              <a:t>Relevant skills friendly immigration policy</a:t>
            </a:r>
          </a:p>
          <a:p>
            <a:pPr marL="0" lvl="2"/>
            <a:endParaRPr lang="en-US" b="1" dirty="0">
              <a:latin typeface="Adobe Garamond Pro" panose="02020502060506020403" pitchFamily="18" charset="0"/>
            </a:endParaRPr>
          </a:p>
          <a:p>
            <a:pPr marL="0" lvl="2" indent="-171450"/>
            <a:endParaRPr lang="en-US" b="1" dirty="0">
              <a:latin typeface="Adobe Garamond Pro" panose="02020502060506020403" pitchFamily="18" charset="0"/>
            </a:endParaRPr>
          </a:p>
        </p:txBody>
      </p:sp>
      <p:sp>
        <p:nvSpPr>
          <p:cNvPr id="3" name="Rectangle 2">
            <a:extLst>
              <a:ext uri="{FF2B5EF4-FFF2-40B4-BE49-F238E27FC236}">
                <a16:creationId xmlns:a16="http://schemas.microsoft.com/office/drawing/2014/main" id="{3C46AE39-C2EF-A794-972E-C10544AD770D}"/>
              </a:ext>
            </a:extLst>
          </p:cNvPr>
          <p:cNvSpPr/>
          <p:nvPr/>
        </p:nvSpPr>
        <p:spPr>
          <a:xfrm>
            <a:off x="6096000" y="1585460"/>
            <a:ext cx="5171090" cy="4247317"/>
          </a:xfrm>
          <a:prstGeom prst="rect">
            <a:avLst/>
          </a:prstGeom>
        </p:spPr>
        <p:txBody>
          <a:bodyPr wrap="square">
            <a:spAutoFit/>
          </a:bodyPr>
          <a:lstStyle/>
          <a:p>
            <a:pPr marL="114300" lvl="2" indent="-285750">
              <a:buFont typeface="Wingdings" panose="05000000000000000000" pitchFamily="2" charset="2"/>
              <a:buChar char="v"/>
            </a:pPr>
            <a:r>
              <a:rPr lang="en-US" b="1" dirty="0">
                <a:latin typeface="Adobe Garamond Pro" panose="02020502060506020403" pitchFamily="18" charset="0"/>
              </a:rPr>
              <a:t>Attracting Capital &amp; Investment</a:t>
            </a:r>
          </a:p>
          <a:p>
            <a:pPr marL="628650" lvl="1" indent="-171450">
              <a:buFont typeface="Arial" panose="020B0604020202020204" pitchFamily="34" charset="0"/>
              <a:buChar char="•"/>
            </a:pPr>
            <a:r>
              <a:rPr lang="en-BZ" dirty="0">
                <a:latin typeface="Adobe Garamond Pro" panose="02020502060506020403" pitchFamily="18" charset="0"/>
              </a:rPr>
              <a:t>Public</a:t>
            </a:r>
          </a:p>
          <a:p>
            <a:pPr marL="1085850" lvl="2" indent="-171450">
              <a:buFont typeface="Arial" panose="020B0604020202020204" pitchFamily="34" charset="0"/>
              <a:buChar char="•"/>
            </a:pPr>
            <a:r>
              <a:rPr lang="en-BZ" dirty="0">
                <a:latin typeface="Adobe Garamond Pro" panose="02020502060506020403" pitchFamily="18" charset="0"/>
              </a:rPr>
              <a:t>Bilateral – Sovereign &amp; DFI’s</a:t>
            </a:r>
          </a:p>
          <a:p>
            <a:pPr marL="1085850" lvl="2" indent="-171450">
              <a:buFont typeface="Arial" panose="020B0604020202020204" pitchFamily="34" charset="0"/>
              <a:buChar char="•"/>
            </a:pPr>
            <a:r>
              <a:rPr lang="en-BZ" dirty="0">
                <a:latin typeface="Adobe Garamond Pro" panose="02020502060506020403" pitchFamily="18" charset="0"/>
              </a:rPr>
              <a:t>Multilateral</a:t>
            </a:r>
          </a:p>
          <a:p>
            <a:pPr marL="628650" lvl="1" indent="-171450">
              <a:buFont typeface="Arial" panose="020B0604020202020204" pitchFamily="34" charset="0"/>
              <a:buChar char="•"/>
            </a:pPr>
            <a:r>
              <a:rPr lang="en-BZ" dirty="0">
                <a:latin typeface="Adobe Garamond Pro" panose="02020502060506020403" pitchFamily="18" charset="0"/>
              </a:rPr>
              <a:t>Private</a:t>
            </a:r>
          </a:p>
          <a:p>
            <a:pPr marL="1085850" lvl="2" indent="-171450">
              <a:buFont typeface="Arial" panose="020B0604020202020204" pitchFamily="34" charset="0"/>
              <a:buChar char="•"/>
            </a:pPr>
            <a:r>
              <a:rPr lang="en-BZ" dirty="0">
                <a:latin typeface="Adobe Garamond Pro" panose="02020502060506020403" pitchFamily="18" charset="0"/>
              </a:rPr>
              <a:t>Institutional Capital</a:t>
            </a:r>
          </a:p>
          <a:p>
            <a:pPr marL="1543050" lvl="3" indent="-171450">
              <a:buFont typeface="Arial" panose="020B0604020202020204" pitchFamily="34" charset="0"/>
              <a:buChar char="•"/>
            </a:pPr>
            <a:r>
              <a:rPr lang="en-BZ" dirty="0">
                <a:latin typeface="Adobe Garamond Pro" panose="02020502060506020403" pitchFamily="18" charset="0"/>
              </a:rPr>
              <a:t>Pension &amp; Real Estate Funds</a:t>
            </a:r>
          </a:p>
          <a:p>
            <a:pPr marL="628650" lvl="1" indent="-171450">
              <a:buFont typeface="Arial" panose="020B0604020202020204" pitchFamily="34" charset="0"/>
              <a:buChar char="•"/>
            </a:pPr>
            <a:r>
              <a:rPr lang="en-BZ" dirty="0">
                <a:latin typeface="Adobe Garamond Pro" panose="02020502060506020403" pitchFamily="18" charset="0"/>
              </a:rPr>
              <a:t>Monetizing Carbon Credits</a:t>
            </a:r>
          </a:p>
          <a:p>
            <a:pPr marL="628650" lvl="1" indent="-171450">
              <a:buFont typeface="Arial" panose="020B0604020202020204" pitchFamily="34" charset="0"/>
              <a:buChar char="•"/>
            </a:pPr>
            <a:r>
              <a:rPr lang="en-BZ" dirty="0">
                <a:latin typeface="Adobe Garamond Pro" panose="02020502060506020403" pitchFamily="18" charset="0"/>
              </a:rPr>
              <a:t>Social Protection – Rural Poverty</a:t>
            </a:r>
          </a:p>
          <a:p>
            <a:pPr marL="628650" lvl="1" indent="-171450">
              <a:buFont typeface="Arial" panose="020B0604020202020204" pitchFamily="34" charset="0"/>
              <a:buChar char="•"/>
            </a:pPr>
            <a:endParaRPr lang="en-US" b="1" dirty="0">
              <a:latin typeface="Adobe Garamond Pro" panose="02020502060506020403" pitchFamily="18" charset="0"/>
            </a:endParaRPr>
          </a:p>
          <a:p>
            <a:pPr marL="114300" lvl="2" indent="-285750">
              <a:buFont typeface="Wingdings" panose="05000000000000000000" pitchFamily="2" charset="2"/>
              <a:buChar char="v"/>
            </a:pPr>
            <a:r>
              <a:rPr lang="en-US" b="1" dirty="0">
                <a:latin typeface="Adobe Garamond Pro" panose="02020502060506020403" pitchFamily="18" charset="0"/>
              </a:rPr>
              <a:t>Envisioning &amp; Promoting Belize as a Hub </a:t>
            </a:r>
          </a:p>
          <a:p>
            <a:pPr marL="0" lvl="2"/>
            <a:r>
              <a:rPr lang="en-US" b="1" dirty="0">
                <a:latin typeface="Adobe Garamond Pro" panose="02020502060506020403" pitchFamily="18" charset="0"/>
              </a:rPr>
              <a:t>	(not a Bridge)</a:t>
            </a:r>
          </a:p>
          <a:p>
            <a:pPr marL="742950" lvl="3" indent="-285750">
              <a:buFont typeface="Arial" panose="020B0604020202020204" pitchFamily="34" charset="0"/>
              <a:buChar char="•"/>
            </a:pPr>
            <a:r>
              <a:rPr lang="en-US" dirty="0">
                <a:latin typeface="Adobe Garamond Pro" panose="02020502060506020403" pitchFamily="18" charset="0"/>
              </a:rPr>
              <a:t>Trade &amp; Logistics – CA, S Mexico, Caribbean</a:t>
            </a:r>
          </a:p>
          <a:p>
            <a:pPr marL="742950" lvl="3" indent="-285750">
              <a:buFont typeface="Arial" panose="020B0604020202020204" pitchFamily="34" charset="0"/>
              <a:buChar char="•"/>
            </a:pPr>
            <a:r>
              <a:rPr lang="en-US" dirty="0">
                <a:latin typeface="Adobe Garamond Pro" panose="02020502060506020403" pitchFamily="18" charset="0"/>
              </a:rPr>
              <a:t>Regional Economic Integration</a:t>
            </a:r>
          </a:p>
          <a:p>
            <a:pPr marL="742950" lvl="3" indent="-285750">
              <a:buFont typeface="Arial" panose="020B0604020202020204" pitchFamily="34" charset="0"/>
              <a:buChar char="•"/>
            </a:pPr>
            <a:r>
              <a:rPr lang="en-US" dirty="0">
                <a:latin typeface="Adobe Garamond Pro" panose="02020502060506020403" pitchFamily="18" charset="0"/>
              </a:rPr>
              <a:t>Expanding Market Access</a:t>
            </a:r>
          </a:p>
        </p:txBody>
      </p:sp>
    </p:spTree>
    <p:extLst>
      <p:ext uri="{BB962C8B-B14F-4D97-AF65-F5344CB8AC3E}">
        <p14:creationId xmlns:p14="http://schemas.microsoft.com/office/powerpoint/2010/main" val="391399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40DC-D9FD-B344-2316-46C5D9A67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E1D95-CB31-08DB-0D35-105146107227}"/>
              </a:ext>
            </a:extLst>
          </p:cNvPr>
          <p:cNvSpPr>
            <a:spLocks noGrp="1"/>
          </p:cNvSpPr>
          <p:nvPr>
            <p:ph type="title"/>
          </p:nvPr>
        </p:nvSpPr>
        <p:spPr>
          <a:xfrm>
            <a:off x="1387642" y="2130853"/>
            <a:ext cx="9785684" cy="2125837"/>
          </a:xfrm>
        </p:spPr>
        <p:txBody>
          <a:bodyPr>
            <a:normAutofit/>
          </a:bodyPr>
          <a:lstStyle/>
          <a:p>
            <a:pPr algn="ctr"/>
            <a:r>
              <a:rPr lang="en-US" sz="4400" b="1" cap="none" dirty="0">
                <a:latin typeface="Adobe Garamond Pro" panose="02020502060506020403" pitchFamily="18" charset="0"/>
              </a:rPr>
              <a:t>Multilateral &amp; Bilateral </a:t>
            </a:r>
            <a:br>
              <a:rPr lang="en-US" sz="4400" b="1" cap="none" dirty="0">
                <a:latin typeface="Adobe Garamond Pro" panose="02020502060506020403" pitchFamily="18" charset="0"/>
              </a:rPr>
            </a:br>
            <a:r>
              <a:rPr lang="en-US" sz="4400" b="1" cap="none" dirty="0">
                <a:latin typeface="Adobe Garamond Pro" panose="02020502060506020403" pitchFamily="18" charset="0"/>
              </a:rPr>
              <a:t>Partnerships</a:t>
            </a:r>
            <a:endParaRPr lang="en-BZ" sz="4400" b="1" cap="none" dirty="0">
              <a:latin typeface="Adobe Garamond Pro" panose="02020502060506020403" pitchFamily="18" charset="0"/>
            </a:endParaRPr>
          </a:p>
        </p:txBody>
      </p:sp>
      <p:sp>
        <p:nvSpPr>
          <p:cNvPr id="5" name="Slide Number Placeholder 4">
            <a:extLst>
              <a:ext uri="{FF2B5EF4-FFF2-40B4-BE49-F238E27FC236}">
                <a16:creationId xmlns:a16="http://schemas.microsoft.com/office/drawing/2014/main" id="{87DD5F67-EBB0-7F2B-6E31-F68D7B3DA8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5287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CBE7-ED00-D62F-8586-3A083078A9C9}"/>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E094997A-C85E-454A-6688-4C66766ED1EE}"/>
              </a:ext>
            </a:extLst>
          </p:cNvPr>
          <p:cNvSpPr txBox="1"/>
          <p:nvPr/>
        </p:nvSpPr>
        <p:spPr>
          <a:xfrm>
            <a:off x="1945231" y="658394"/>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sz="2800" b="1" dirty="0">
                <a:latin typeface="Adobe Garamond Pro" panose="02020502060506020403" pitchFamily="18" charset="0"/>
              </a:rPr>
              <a:t>Partnership: Highlights</a:t>
            </a:r>
            <a:endParaRPr kumimoji="0" lang="en-US" sz="2800" b="1" i="0" u="none" strike="noStrike" kern="1200" cap="none" spc="0" normalizeH="0" baseline="0" noProof="0" dirty="0">
              <a:ln>
                <a:noFill/>
              </a:ln>
              <a:effectLst/>
              <a:uLnTx/>
              <a:uFillTx/>
              <a:latin typeface="Adobe Garamond Pro" panose="02020502060506020403"/>
              <a:ea typeface="+mn-ea"/>
              <a:cs typeface="+mn-cs"/>
            </a:endParaRPr>
          </a:p>
        </p:txBody>
      </p:sp>
      <p:cxnSp>
        <p:nvCxnSpPr>
          <p:cNvPr id="37" name="Straight Connector 36">
            <a:extLst>
              <a:ext uri="{FF2B5EF4-FFF2-40B4-BE49-F238E27FC236}">
                <a16:creationId xmlns:a16="http://schemas.microsoft.com/office/drawing/2014/main" id="{1CEC1FCD-1725-E3E2-2F4B-CE7929877437}"/>
              </a:ext>
            </a:extLst>
          </p:cNvPr>
          <p:cNvCxnSpPr/>
          <p:nvPr/>
        </p:nvCxnSpPr>
        <p:spPr>
          <a:xfrm>
            <a:off x="486032" y="108104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A337D349-16AD-7B40-D81E-DE5921CD930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Rectangle 1">
            <a:extLst>
              <a:ext uri="{FF2B5EF4-FFF2-40B4-BE49-F238E27FC236}">
                <a16:creationId xmlns:a16="http://schemas.microsoft.com/office/drawing/2014/main" id="{05E1E1C0-8FE5-1385-7B69-111547D2FC5A}"/>
              </a:ext>
            </a:extLst>
          </p:cNvPr>
          <p:cNvSpPr/>
          <p:nvPr/>
        </p:nvSpPr>
        <p:spPr>
          <a:xfrm>
            <a:off x="587086" y="1585460"/>
            <a:ext cx="4744935" cy="5909310"/>
          </a:xfrm>
          <a:prstGeom prst="rect">
            <a:avLst/>
          </a:prstGeom>
        </p:spPr>
        <p:txBody>
          <a:bodyPr wrap="square">
            <a:spAutoFit/>
          </a:bodyPr>
          <a:lstStyle/>
          <a:p>
            <a:pPr marL="285750" indent="-285750">
              <a:buFont typeface="Wingdings" panose="05000000000000000000" pitchFamily="2" charset="2"/>
              <a:buChar char="v"/>
            </a:pPr>
            <a:r>
              <a:rPr lang="en-BZ" b="1" dirty="0">
                <a:latin typeface="Adobe Garamond Pro" panose="02020502060506020403" pitchFamily="18" charset="0"/>
              </a:rPr>
              <a:t>Highlights </a:t>
            </a:r>
          </a:p>
          <a:p>
            <a:pPr marL="628650" lvl="1" indent="-171450">
              <a:buFont typeface="Arial" panose="020B0604020202020204" pitchFamily="34" charset="0"/>
              <a:buChar char="•"/>
            </a:pPr>
            <a:r>
              <a:rPr lang="en-BZ" dirty="0">
                <a:latin typeface="Adobe Garamond Pro" panose="02020502060506020403" pitchFamily="18" charset="0"/>
              </a:rPr>
              <a:t>International Development Association (IDA) Membership</a:t>
            </a:r>
          </a:p>
          <a:p>
            <a:pPr marL="1085850" lvl="2" indent="-171450">
              <a:buFont typeface="Arial" panose="020B0604020202020204" pitchFamily="34" charset="0"/>
              <a:buChar char="•"/>
            </a:pPr>
            <a:r>
              <a:rPr lang="en-BZ" dirty="0">
                <a:latin typeface="Adobe Garamond Pro" panose="02020502060506020403" pitchFamily="18" charset="0"/>
              </a:rPr>
              <a:t>Immediate Financing Programs</a:t>
            </a:r>
          </a:p>
          <a:p>
            <a:pPr marL="1543050" lvl="3" indent="-171450">
              <a:buFont typeface="Arial" panose="020B0604020202020204" pitchFamily="34" charset="0"/>
              <a:buChar char="•"/>
            </a:pPr>
            <a:r>
              <a:rPr lang="en-BZ" dirty="0">
                <a:latin typeface="Adobe Garamond Pro" panose="02020502060506020403" pitchFamily="18" charset="0"/>
              </a:rPr>
              <a:t>Climate Resilience – Blue Cities</a:t>
            </a:r>
          </a:p>
          <a:p>
            <a:pPr marL="1543050" lvl="3" indent="-171450">
              <a:buFont typeface="Arial" panose="020B0604020202020204" pitchFamily="34" charset="0"/>
              <a:buChar char="•"/>
            </a:pPr>
            <a:r>
              <a:rPr lang="en-BZ" dirty="0">
                <a:latin typeface="Adobe Garamond Pro" panose="02020502060506020403" pitchFamily="18" charset="0"/>
              </a:rPr>
              <a:t>Education - Early Childhood Development </a:t>
            </a:r>
          </a:p>
          <a:p>
            <a:pPr marL="1543050" lvl="3" indent="-171450">
              <a:buFont typeface="Arial" panose="020B0604020202020204" pitchFamily="34" charset="0"/>
              <a:buChar char="•"/>
            </a:pPr>
            <a:r>
              <a:rPr lang="en-BZ" dirty="0">
                <a:latin typeface="Adobe Garamond Pro" panose="02020502060506020403" pitchFamily="18" charset="0"/>
              </a:rPr>
              <a:t>Disaster Risk Financing – CAT DDO Option</a:t>
            </a:r>
          </a:p>
          <a:p>
            <a:pPr marL="1085850" lvl="2" indent="-171450">
              <a:buFont typeface="Arial" panose="020B0604020202020204" pitchFamily="34" charset="0"/>
              <a:buChar char="•"/>
            </a:pPr>
            <a:r>
              <a:rPr lang="en-BZ" dirty="0">
                <a:latin typeface="Adobe Garamond Pro" panose="02020502060506020403" pitchFamily="18" charset="0"/>
              </a:rPr>
              <a:t>Non-Borrowing Member Support</a:t>
            </a:r>
          </a:p>
          <a:p>
            <a:pPr marL="628650" lvl="1" indent="-171450">
              <a:buFont typeface="Arial" panose="020B0604020202020204" pitchFamily="34" charset="0"/>
              <a:buChar char="•"/>
            </a:pPr>
            <a:r>
              <a:rPr lang="en-BZ" dirty="0">
                <a:latin typeface="Adobe Garamond Pro" panose="02020502060506020403" pitchFamily="18" charset="0"/>
              </a:rPr>
              <a:t>Millenium Challenge Corporation (MCC)</a:t>
            </a:r>
          </a:p>
          <a:p>
            <a:pPr marL="1085850" lvl="2" indent="-171450">
              <a:buFont typeface="Arial" panose="020B0604020202020204" pitchFamily="34" charset="0"/>
              <a:buChar char="•"/>
            </a:pPr>
            <a:r>
              <a:rPr lang="en-BZ" dirty="0">
                <a:latin typeface="Adobe Garamond Pro" panose="02020502060506020403" pitchFamily="18" charset="0"/>
              </a:rPr>
              <a:t>Education</a:t>
            </a:r>
          </a:p>
          <a:p>
            <a:pPr marL="1085850" lvl="2" indent="-171450">
              <a:buFont typeface="Arial" panose="020B0604020202020204" pitchFamily="34" charset="0"/>
              <a:buChar char="•"/>
            </a:pPr>
            <a:r>
              <a:rPr lang="en-BZ" dirty="0">
                <a:latin typeface="Adobe Garamond Pro" panose="02020502060506020403" pitchFamily="18" charset="0"/>
              </a:rPr>
              <a:t>Energy</a:t>
            </a:r>
          </a:p>
          <a:p>
            <a:pPr marL="628650" lvl="1" indent="-171450">
              <a:buFont typeface="Arial" panose="020B0604020202020204" pitchFamily="34" charset="0"/>
              <a:buChar char="•"/>
            </a:pPr>
            <a:r>
              <a:rPr lang="en-BZ" dirty="0">
                <a:latin typeface="Adobe Garamond Pro" panose="02020502060506020403" pitchFamily="18" charset="0"/>
              </a:rPr>
              <a:t>Kingdom of Saudi Arabia</a:t>
            </a:r>
          </a:p>
          <a:p>
            <a:pPr marL="1085850" lvl="2" indent="-171450">
              <a:buFont typeface="Arial" panose="020B0604020202020204" pitchFamily="34" charset="0"/>
              <a:buChar char="•"/>
            </a:pPr>
            <a:r>
              <a:rPr lang="en-BZ" dirty="0">
                <a:latin typeface="Adobe Garamond Pro" panose="02020502060506020403" pitchFamily="18" charset="0"/>
              </a:rPr>
              <a:t>Energy - 60 MW Utility Scale Solar</a:t>
            </a:r>
          </a:p>
          <a:p>
            <a:pPr marL="1085850" lvl="2" indent="-171450">
              <a:buFont typeface="Arial" panose="020B0604020202020204" pitchFamily="34" charset="0"/>
              <a:buChar char="•"/>
            </a:pPr>
            <a:r>
              <a:rPr lang="en-BZ" dirty="0">
                <a:latin typeface="Adobe Garamond Pro" panose="02020502060506020403" pitchFamily="18" charset="0"/>
              </a:rPr>
              <a:t>Health - Tertiary Care University Hospital</a:t>
            </a:r>
          </a:p>
          <a:p>
            <a:pPr marL="628650" lvl="1" indent="-171450">
              <a:buFont typeface="Arial" panose="020B0604020202020204" pitchFamily="34" charset="0"/>
              <a:buChar char="•"/>
            </a:pPr>
            <a:endParaRPr lang="en-BZ" dirty="0">
              <a:latin typeface="Adobe Garamond Pro" panose="02020502060506020403" pitchFamily="18" charset="0"/>
            </a:endParaRPr>
          </a:p>
          <a:p>
            <a:pPr marL="1085850" lvl="2" indent="-171450"/>
            <a:endParaRPr lang="en-BZ" dirty="0">
              <a:latin typeface="Adobe Garamond Pro" panose="02020502060506020403" pitchFamily="18" charset="0"/>
            </a:endParaRPr>
          </a:p>
          <a:p>
            <a:pPr marL="0" lvl="2"/>
            <a:endParaRPr lang="en-US" b="1" dirty="0">
              <a:latin typeface="Adobe Garamond Pro" panose="02020502060506020403" pitchFamily="18" charset="0"/>
            </a:endParaRPr>
          </a:p>
          <a:p>
            <a:pPr marL="0" lvl="2" indent="-171450"/>
            <a:endParaRPr lang="en-US" b="1" dirty="0">
              <a:latin typeface="Adobe Garamond Pro" panose="02020502060506020403" pitchFamily="18" charset="0"/>
            </a:endParaRPr>
          </a:p>
        </p:txBody>
      </p:sp>
      <p:sp>
        <p:nvSpPr>
          <p:cNvPr id="3" name="Rectangle 2">
            <a:extLst>
              <a:ext uri="{FF2B5EF4-FFF2-40B4-BE49-F238E27FC236}">
                <a16:creationId xmlns:a16="http://schemas.microsoft.com/office/drawing/2014/main" id="{18059638-74A7-9DE7-5CC8-7AAB992EBBE7}"/>
              </a:ext>
            </a:extLst>
          </p:cNvPr>
          <p:cNvSpPr/>
          <p:nvPr/>
        </p:nvSpPr>
        <p:spPr>
          <a:xfrm>
            <a:off x="6095999" y="1585460"/>
            <a:ext cx="5053693" cy="4801314"/>
          </a:xfrm>
          <a:prstGeom prst="rect">
            <a:avLst/>
          </a:prstGeom>
        </p:spPr>
        <p:txBody>
          <a:bodyPr wrap="square">
            <a:spAutoFit/>
          </a:bodyPr>
          <a:lstStyle/>
          <a:p>
            <a:pPr marL="114300" lvl="2" indent="-285750">
              <a:buFont typeface="Wingdings" panose="05000000000000000000" pitchFamily="2" charset="2"/>
              <a:buChar char="v"/>
            </a:pPr>
            <a:r>
              <a:rPr lang="en-US" b="1" dirty="0">
                <a:latin typeface="Adobe Garamond Pro" panose="02020502060506020403" pitchFamily="18" charset="0"/>
              </a:rPr>
              <a:t>Highlights</a:t>
            </a:r>
          </a:p>
          <a:p>
            <a:pPr marL="628650" lvl="1" indent="-171450">
              <a:buFont typeface="Arial" panose="020B0604020202020204" pitchFamily="34" charset="0"/>
              <a:buChar char="•"/>
            </a:pPr>
            <a:r>
              <a:rPr lang="en-BZ" dirty="0">
                <a:latin typeface="Adobe Garamond Pro" panose="02020502060506020403" pitchFamily="18" charset="0"/>
              </a:rPr>
              <a:t>Taiwan</a:t>
            </a:r>
          </a:p>
          <a:p>
            <a:pPr marL="1085850" lvl="2" indent="-171450">
              <a:buFont typeface="Arial" panose="020B0604020202020204" pitchFamily="34" charset="0"/>
              <a:buChar char="•"/>
            </a:pPr>
            <a:r>
              <a:rPr lang="en-BZ" dirty="0">
                <a:latin typeface="Adobe Garamond Pro" panose="02020502060506020403" pitchFamily="18" charset="0"/>
              </a:rPr>
              <a:t>Health - San Pedro Hospital</a:t>
            </a:r>
          </a:p>
          <a:p>
            <a:pPr marL="628650" lvl="1" indent="-171450">
              <a:buFont typeface="Arial" panose="020B0604020202020204" pitchFamily="34" charset="0"/>
              <a:buChar char="•"/>
            </a:pPr>
            <a:r>
              <a:rPr lang="en-BZ" dirty="0">
                <a:latin typeface="Adobe Garamond Pro" panose="02020502060506020403" pitchFamily="18" charset="0"/>
              </a:rPr>
              <a:t>South Korea</a:t>
            </a:r>
          </a:p>
          <a:p>
            <a:pPr marL="1085850" lvl="2" indent="-171450">
              <a:buFont typeface="Arial" panose="020B0604020202020204" pitchFamily="34" charset="0"/>
              <a:buChar char="•"/>
            </a:pPr>
            <a:r>
              <a:rPr lang="en-BZ" dirty="0">
                <a:latin typeface="Adobe Garamond Pro" panose="02020502060506020403" pitchFamily="18" charset="0"/>
              </a:rPr>
              <a:t>Health Sector Reform</a:t>
            </a:r>
          </a:p>
          <a:p>
            <a:pPr marL="628650" lvl="1" indent="-171450">
              <a:buFont typeface="Arial" panose="020B0604020202020204" pitchFamily="34" charset="0"/>
              <a:buChar char="•"/>
            </a:pPr>
            <a:r>
              <a:rPr lang="en-BZ" dirty="0">
                <a:latin typeface="Adobe Garamond Pro" panose="02020502060506020403" pitchFamily="18" charset="0"/>
              </a:rPr>
              <a:t>European Union</a:t>
            </a:r>
          </a:p>
          <a:p>
            <a:pPr marL="1085850" lvl="2" indent="-171450">
              <a:buFont typeface="Arial" panose="020B0604020202020204" pitchFamily="34" charset="0"/>
              <a:buChar char="•"/>
            </a:pPr>
            <a:r>
              <a:rPr lang="en-BZ" dirty="0">
                <a:latin typeface="Adobe Garamond Pro" panose="02020502060506020403" pitchFamily="18" charset="0"/>
              </a:rPr>
              <a:t>Energy &amp; Logistics - EV Public Mobility</a:t>
            </a:r>
          </a:p>
          <a:p>
            <a:pPr marL="628650" lvl="1" indent="-171450">
              <a:buFont typeface="Arial" panose="020B0604020202020204" pitchFamily="34" charset="0"/>
              <a:buChar char="•"/>
            </a:pPr>
            <a:r>
              <a:rPr lang="en-BZ" dirty="0">
                <a:latin typeface="Adobe Garamond Pro" panose="02020502060506020403" pitchFamily="18" charset="0"/>
              </a:rPr>
              <a:t>World Bank</a:t>
            </a:r>
          </a:p>
          <a:p>
            <a:pPr marL="1085850" lvl="2" indent="-171450">
              <a:buFont typeface="Arial" panose="020B0604020202020204" pitchFamily="34" charset="0"/>
              <a:buChar char="•"/>
            </a:pPr>
            <a:r>
              <a:rPr lang="en-BZ" dirty="0">
                <a:latin typeface="Adobe Garamond Pro" panose="02020502060506020403" pitchFamily="18" charset="0"/>
              </a:rPr>
              <a:t>Energy - 40MW Battery Energy Storage System</a:t>
            </a:r>
          </a:p>
          <a:p>
            <a:pPr marL="1543050" lvl="3" indent="-171450">
              <a:buFont typeface="Arial" panose="020B0604020202020204" pitchFamily="34" charset="0"/>
              <a:buChar char="•"/>
            </a:pPr>
            <a:r>
              <a:rPr lang="en-BZ" dirty="0">
                <a:latin typeface="Adobe Garamond Pro" panose="02020502060506020403" pitchFamily="18" charset="0"/>
              </a:rPr>
              <a:t>Canada Climate Finance</a:t>
            </a:r>
          </a:p>
          <a:p>
            <a:pPr marL="1543050" lvl="3" indent="-171450">
              <a:buFont typeface="Arial" panose="020B0604020202020204" pitchFamily="34" charset="0"/>
              <a:buChar char="•"/>
            </a:pPr>
            <a:r>
              <a:rPr lang="en-BZ" dirty="0">
                <a:latin typeface="Adobe Garamond Pro" panose="02020502060506020403" pitchFamily="18" charset="0"/>
              </a:rPr>
              <a:t>Italian Climate Finance?</a:t>
            </a:r>
          </a:p>
          <a:p>
            <a:pPr marL="628650" lvl="1" indent="-171450">
              <a:buFont typeface="Arial" panose="020B0604020202020204" pitchFamily="34" charset="0"/>
              <a:buChar char="•"/>
            </a:pPr>
            <a:r>
              <a:rPr lang="en-BZ" dirty="0">
                <a:latin typeface="Adobe Garamond Pro" panose="02020502060506020403" pitchFamily="18" charset="0"/>
              </a:rPr>
              <a:t>IDB Proposed Financing</a:t>
            </a:r>
          </a:p>
          <a:p>
            <a:pPr marL="1085850" lvl="2" indent="-171450">
              <a:buFont typeface="Arial" panose="020B0604020202020204" pitchFamily="34" charset="0"/>
              <a:buChar char="•"/>
            </a:pPr>
            <a:r>
              <a:rPr lang="en-BZ" dirty="0">
                <a:latin typeface="Adobe Garamond Pro" panose="02020502060506020403" pitchFamily="18" charset="0"/>
              </a:rPr>
              <a:t>Female Labour Force Participation </a:t>
            </a:r>
          </a:p>
          <a:p>
            <a:pPr marL="628650" lvl="1" indent="-171450">
              <a:buFont typeface="Arial" panose="020B0604020202020204" pitchFamily="34" charset="0"/>
              <a:buChar char="•"/>
            </a:pPr>
            <a:r>
              <a:rPr lang="en-BZ" dirty="0">
                <a:latin typeface="Adobe Garamond Pro" panose="02020502060506020403" pitchFamily="18" charset="0"/>
              </a:rPr>
              <a:t>Others</a:t>
            </a:r>
          </a:p>
          <a:p>
            <a:pPr marL="0" lvl="2"/>
            <a:endParaRPr lang="en-US" b="1" dirty="0">
              <a:latin typeface="Adobe Garamond Pro" panose="02020502060506020403" pitchFamily="18" charset="0"/>
            </a:endParaRPr>
          </a:p>
          <a:p>
            <a:pPr marL="628650" lvl="1" indent="-171450">
              <a:buFont typeface="Arial" panose="020B0604020202020204" pitchFamily="34" charset="0"/>
              <a:buChar char="•"/>
            </a:pPr>
            <a:endParaRPr lang="en-US" b="1" dirty="0">
              <a:latin typeface="Adobe Garamond Pro" panose="02020502060506020403" pitchFamily="18" charset="0"/>
            </a:endParaRPr>
          </a:p>
        </p:txBody>
      </p:sp>
    </p:spTree>
    <p:extLst>
      <p:ext uri="{BB962C8B-B14F-4D97-AF65-F5344CB8AC3E}">
        <p14:creationId xmlns:p14="http://schemas.microsoft.com/office/powerpoint/2010/main" val="104187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30269-689B-F9E8-9D70-CCC0AA72E006}"/>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235340CF-96EC-71ED-D4B2-F0C774F97FCD}"/>
              </a:ext>
            </a:extLst>
          </p:cNvPr>
          <p:cNvSpPr txBox="1"/>
          <p:nvPr/>
        </p:nvSpPr>
        <p:spPr>
          <a:xfrm>
            <a:off x="1945231" y="658394"/>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sz="2800" b="1" dirty="0">
                <a:latin typeface="Adobe Garamond Pro" panose="02020502060506020403" pitchFamily="18" charset="0"/>
              </a:rPr>
              <a:t>Partnership:  Challenges &amp; Opportunities</a:t>
            </a:r>
            <a:endParaRPr kumimoji="0" lang="en-US" sz="2800" b="1" i="0" u="none" strike="noStrike" kern="1200" cap="none" spc="0" normalizeH="0" baseline="0" noProof="0" dirty="0">
              <a:ln>
                <a:noFill/>
              </a:ln>
              <a:effectLst/>
              <a:uLnTx/>
              <a:uFillTx/>
              <a:latin typeface="Adobe Garamond Pro" panose="02020502060506020403"/>
              <a:ea typeface="+mn-ea"/>
              <a:cs typeface="+mn-cs"/>
            </a:endParaRPr>
          </a:p>
        </p:txBody>
      </p:sp>
      <p:cxnSp>
        <p:nvCxnSpPr>
          <p:cNvPr id="37" name="Straight Connector 36">
            <a:extLst>
              <a:ext uri="{FF2B5EF4-FFF2-40B4-BE49-F238E27FC236}">
                <a16:creationId xmlns:a16="http://schemas.microsoft.com/office/drawing/2014/main" id="{77F36E7C-D84E-062C-AC32-50EA3814EEFB}"/>
              </a:ext>
            </a:extLst>
          </p:cNvPr>
          <p:cNvCxnSpPr/>
          <p:nvPr/>
        </p:nvCxnSpPr>
        <p:spPr>
          <a:xfrm>
            <a:off x="486032" y="108104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71D4DA81-3100-B4CB-0937-32A860C3F063}"/>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Rectangle 1">
            <a:extLst>
              <a:ext uri="{FF2B5EF4-FFF2-40B4-BE49-F238E27FC236}">
                <a16:creationId xmlns:a16="http://schemas.microsoft.com/office/drawing/2014/main" id="{83F13191-1218-F8B4-45B2-5A6DFA071D48}"/>
              </a:ext>
            </a:extLst>
          </p:cNvPr>
          <p:cNvSpPr/>
          <p:nvPr/>
        </p:nvSpPr>
        <p:spPr>
          <a:xfrm>
            <a:off x="587086" y="1585460"/>
            <a:ext cx="4744935" cy="5632311"/>
          </a:xfrm>
          <a:prstGeom prst="rect">
            <a:avLst/>
          </a:prstGeom>
        </p:spPr>
        <p:txBody>
          <a:bodyPr wrap="square">
            <a:spAutoFit/>
          </a:bodyPr>
          <a:lstStyle/>
          <a:p>
            <a:pPr marL="285750" indent="-285750">
              <a:buFont typeface="Wingdings" panose="05000000000000000000" pitchFamily="2" charset="2"/>
              <a:buChar char="v"/>
            </a:pPr>
            <a:r>
              <a:rPr lang="en-BZ" b="1" dirty="0">
                <a:latin typeface="Adobe Garamond Pro" panose="02020502060506020403" pitchFamily="18" charset="0"/>
              </a:rPr>
              <a:t>Challenges</a:t>
            </a:r>
          </a:p>
          <a:p>
            <a:pPr marL="628650" lvl="1" indent="-171450">
              <a:buFont typeface="Arial" panose="020B0604020202020204" pitchFamily="34" charset="0"/>
              <a:buChar char="•"/>
            </a:pPr>
            <a:r>
              <a:rPr lang="en-BZ" dirty="0">
                <a:latin typeface="Adobe Garamond Pro" panose="02020502060506020403" pitchFamily="18" charset="0"/>
              </a:rPr>
              <a:t>Building Climate Resilience – The Climate Financing Gap</a:t>
            </a:r>
          </a:p>
          <a:p>
            <a:pPr marL="1085850" lvl="2" indent="-171450">
              <a:buFont typeface="Arial" panose="020B0604020202020204" pitchFamily="34" charset="0"/>
              <a:buChar char="•"/>
            </a:pPr>
            <a:r>
              <a:rPr lang="en-BZ" dirty="0">
                <a:latin typeface="Adobe Garamond Pro" panose="02020502060506020403" pitchFamily="18" charset="0"/>
              </a:rPr>
              <a:t>Mobilizing Public Capital</a:t>
            </a:r>
          </a:p>
          <a:p>
            <a:pPr marL="1543050" lvl="3" indent="-171450">
              <a:buFont typeface="Arial" panose="020B0604020202020204" pitchFamily="34" charset="0"/>
              <a:buChar char="•"/>
            </a:pPr>
            <a:r>
              <a:rPr lang="en-BZ" dirty="0">
                <a:latin typeface="Adobe Garamond Pro" panose="02020502060506020403" pitchFamily="18" charset="0"/>
              </a:rPr>
              <a:t>GCF</a:t>
            </a:r>
          </a:p>
          <a:p>
            <a:pPr marL="2000250" lvl="4" indent="-171450">
              <a:buFont typeface="Arial" panose="020B0604020202020204" pitchFamily="34" charset="0"/>
              <a:buChar char="•"/>
            </a:pPr>
            <a:r>
              <a:rPr lang="en-BZ" dirty="0">
                <a:latin typeface="Adobe Garamond Pro" panose="02020502060506020403" pitchFamily="18" charset="0"/>
              </a:rPr>
              <a:t>Limited &amp; Delayed Access</a:t>
            </a:r>
          </a:p>
          <a:p>
            <a:pPr marL="1543050" lvl="3" indent="-171450">
              <a:buFont typeface="Arial" panose="020B0604020202020204" pitchFamily="34" charset="0"/>
              <a:buChar char="•"/>
            </a:pPr>
            <a:r>
              <a:rPr lang="en-BZ" dirty="0">
                <a:latin typeface="Adobe Garamond Pro" panose="02020502060506020403" pitchFamily="18" charset="0"/>
              </a:rPr>
              <a:t>Adaptation Fund</a:t>
            </a:r>
          </a:p>
          <a:p>
            <a:pPr marL="2000250" lvl="4" indent="-171450">
              <a:buFont typeface="Arial" panose="020B0604020202020204" pitchFamily="34" charset="0"/>
              <a:buChar char="•"/>
            </a:pPr>
            <a:r>
              <a:rPr lang="en-BZ" dirty="0">
                <a:latin typeface="Adobe Garamond Pro" panose="02020502060506020403" pitchFamily="18" charset="0"/>
              </a:rPr>
              <a:t>Insufficient &amp; Restricted</a:t>
            </a:r>
          </a:p>
          <a:p>
            <a:pPr marL="1085850" lvl="2" indent="-171450">
              <a:buFont typeface="Arial" panose="020B0604020202020204" pitchFamily="34" charset="0"/>
              <a:buChar char="•"/>
            </a:pPr>
            <a:r>
              <a:rPr lang="en-BZ" dirty="0">
                <a:latin typeface="Adobe Garamond Pro" panose="02020502060506020403" pitchFamily="18" charset="0"/>
              </a:rPr>
              <a:t>Mobilizing Private Capital</a:t>
            </a:r>
          </a:p>
          <a:p>
            <a:pPr marL="1543050" lvl="3" indent="-171450">
              <a:buFont typeface="Arial" panose="020B0604020202020204" pitchFamily="34" charset="0"/>
              <a:buChar char="•"/>
            </a:pPr>
            <a:r>
              <a:rPr lang="en-BZ" dirty="0">
                <a:latin typeface="Adobe Garamond Pro" panose="02020502060506020403" pitchFamily="18" charset="0"/>
              </a:rPr>
              <a:t>Monetizing Carbon Credits</a:t>
            </a:r>
          </a:p>
          <a:p>
            <a:pPr marL="2000250" lvl="4" indent="-171450">
              <a:buFont typeface="Arial" panose="020B0604020202020204" pitchFamily="34" charset="0"/>
              <a:buChar char="•"/>
            </a:pPr>
            <a:r>
              <a:rPr lang="en-BZ" dirty="0">
                <a:latin typeface="Adobe Garamond Pro" panose="02020502060506020403" pitchFamily="18" charset="0"/>
              </a:rPr>
              <a:t>Supporting Emission Reduction &amp; Carbon Sequestration</a:t>
            </a:r>
          </a:p>
          <a:p>
            <a:pPr marL="2000250" lvl="4" indent="-171450">
              <a:buFont typeface="Arial" panose="020B0604020202020204" pitchFamily="34" charset="0"/>
              <a:buChar char="•"/>
            </a:pPr>
            <a:r>
              <a:rPr lang="en-BZ" dirty="0">
                <a:latin typeface="Adobe Garamond Pro" panose="02020502060506020403" pitchFamily="18" charset="0"/>
              </a:rPr>
              <a:t>Supporting Disaster Risk Financing?</a:t>
            </a:r>
          </a:p>
          <a:p>
            <a:pPr marL="628650" lvl="1" indent="-171450">
              <a:buFont typeface="Arial" panose="020B0604020202020204" pitchFamily="34" charset="0"/>
              <a:buChar char="•"/>
            </a:pPr>
            <a:r>
              <a:rPr lang="en-BZ" dirty="0">
                <a:latin typeface="Adobe Garamond Pro" panose="02020502060506020403" pitchFamily="18" charset="0"/>
              </a:rPr>
              <a:t>Need Developed Country Support</a:t>
            </a:r>
          </a:p>
          <a:p>
            <a:pPr marL="628650" lvl="1" indent="-171450">
              <a:buFont typeface="Arial" panose="020B0604020202020204" pitchFamily="34" charset="0"/>
              <a:buChar char="•"/>
            </a:pPr>
            <a:endParaRPr lang="en-BZ" dirty="0">
              <a:latin typeface="Adobe Garamond Pro" panose="02020502060506020403" pitchFamily="18" charset="0"/>
            </a:endParaRPr>
          </a:p>
          <a:p>
            <a:pPr marL="1085850" lvl="2" indent="-171450"/>
            <a:endParaRPr lang="en-BZ" dirty="0">
              <a:latin typeface="Adobe Garamond Pro" panose="02020502060506020403" pitchFamily="18" charset="0"/>
            </a:endParaRPr>
          </a:p>
          <a:p>
            <a:pPr marL="0" lvl="2"/>
            <a:endParaRPr lang="en-US" b="1" dirty="0">
              <a:latin typeface="Adobe Garamond Pro" panose="02020502060506020403" pitchFamily="18" charset="0"/>
            </a:endParaRPr>
          </a:p>
          <a:p>
            <a:pPr marL="0" lvl="2" indent="-171450"/>
            <a:endParaRPr lang="en-US" b="1" dirty="0">
              <a:latin typeface="Adobe Garamond Pro" panose="02020502060506020403" pitchFamily="18" charset="0"/>
            </a:endParaRPr>
          </a:p>
        </p:txBody>
      </p:sp>
      <p:sp>
        <p:nvSpPr>
          <p:cNvPr id="3" name="Rectangle 2">
            <a:extLst>
              <a:ext uri="{FF2B5EF4-FFF2-40B4-BE49-F238E27FC236}">
                <a16:creationId xmlns:a16="http://schemas.microsoft.com/office/drawing/2014/main" id="{BB3FE74D-4A8E-62CD-B6B4-0A7B5B35E4E5}"/>
              </a:ext>
            </a:extLst>
          </p:cNvPr>
          <p:cNvSpPr/>
          <p:nvPr/>
        </p:nvSpPr>
        <p:spPr>
          <a:xfrm>
            <a:off x="6095999" y="1585460"/>
            <a:ext cx="5053693" cy="5078313"/>
          </a:xfrm>
          <a:prstGeom prst="rect">
            <a:avLst/>
          </a:prstGeom>
        </p:spPr>
        <p:txBody>
          <a:bodyPr wrap="square">
            <a:spAutoFit/>
          </a:bodyPr>
          <a:lstStyle/>
          <a:p>
            <a:pPr marL="114300" lvl="2" indent="-285750">
              <a:buFont typeface="Wingdings" panose="05000000000000000000" pitchFamily="2" charset="2"/>
              <a:buChar char="v"/>
            </a:pPr>
            <a:r>
              <a:rPr lang="en-US" b="1" dirty="0">
                <a:latin typeface="Adobe Garamond Pro" panose="02020502060506020403" pitchFamily="18" charset="0"/>
              </a:rPr>
              <a:t>Opportunities</a:t>
            </a:r>
          </a:p>
          <a:p>
            <a:pPr marL="628650" lvl="1" indent="-171450">
              <a:buFont typeface="Arial" panose="020B0604020202020204" pitchFamily="34" charset="0"/>
              <a:buChar char="•"/>
            </a:pPr>
            <a:r>
              <a:rPr lang="en-BZ" dirty="0">
                <a:latin typeface="Adobe Garamond Pro" panose="02020502060506020403" pitchFamily="18" charset="0"/>
              </a:rPr>
              <a:t>Regional Economic Integration</a:t>
            </a:r>
          </a:p>
          <a:p>
            <a:pPr marL="1085850" lvl="2" indent="-171450">
              <a:buFont typeface="Arial" panose="020B0604020202020204" pitchFamily="34" charset="0"/>
              <a:buChar char="•"/>
            </a:pPr>
            <a:r>
              <a:rPr lang="en-BZ" dirty="0">
                <a:latin typeface="Adobe Garamond Pro" panose="02020502060506020403" pitchFamily="18" charset="0"/>
              </a:rPr>
              <a:t>SIEPAC, SIECA, COSEFIN</a:t>
            </a:r>
          </a:p>
          <a:p>
            <a:pPr marL="1085850" lvl="2" indent="-171450">
              <a:buFont typeface="Arial" panose="020B0604020202020204" pitchFamily="34" charset="0"/>
              <a:buChar char="•"/>
            </a:pPr>
            <a:r>
              <a:rPr lang="en-BZ" dirty="0">
                <a:latin typeface="Adobe Garamond Pro" panose="02020502060506020403" pitchFamily="18" charset="0"/>
              </a:rPr>
              <a:t>Partial Scope Agreements </a:t>
            </a:r>
          </a:p>
          <a:p>
            <a:pPr marL="1543050" lvl="3" indent="-171450">
              <a:buFont typeface="Arial" panose="020B0604020202020204" pitchFamily="34" charset="0"/>
              <a:buChar char="•"/>
            </a:pPr>
            <a:r>
              <a:rPr lang="en-BZ" dirty="0">
                <a:latin typeface="Adobe Garamond Pro" panose="02020502060506020403" pitchFamily="18" charset="0"/>
              </a:rPr>
              <a:t>Mexico, Guatemala, El Salvador</a:t>
            </a:r>
          </a:p>
          <a:p>
            <a:pPr marL="628650" lvl="1" indent="-171450">
              <a:buFont typeface="Arial" panose="020B0604020202020204" pitchFamily="34" charset="0"/>
              <a:buChar char="•"/>
            </a:pPr>
            <a:r>
              <a:rPr lang="en-BZ" dirty="0">
                <a:latin typeface="Adobe Garamond Pro" panose="02020502060506020403" pitchFamily="18" charset="0"/>
              </a:rPr>
              <a:t>Avoidance of Double Taxation Treaties</a:t>
            </a:r>
          </a:p>
          <a:p>
            <a:pPr marL="628650" lvl="1" indent="-171450">
              <a:buFont typeface="Arial" panose="020B0604020202020204" pitchFamily="34" charset="0"/>
              <a:buChar char="•"/>
            </a:pPr>
            <a:r>
              <a:rPr lang="en-BZ" dirty="0">
                <a:latin typeface="Adobe Garamond Pro" panose="02020502060506020403" pitchFamily="18" charset="0"/>
              </a:rPr>
              <a:t>Investment Promotion Treaties</a:t>
            </a:r>
          </a:p>
          <a:p>
            <a:pPr marL="628650" lvl="1" indent="-171450">
              <a:buFont typeface="Arial" panose="020B0604020202020204" pitchFamily="34" charset="0"/>
              <a:buChar char="•"/>
            </a:pPr>
            <a:r>
              <a:rPr lang="en-BZ" dirty="0">
                <a:latin typeface="Adobe Garamond Pro" panose="02020502060506020403" pitchFamily="18" charset="0"/>
              </a:rPr>
              <a:t>Investment</a:t>
            </a:r>
          </a:p>
          <a:p>
            <a:pPr marL="1085850" lvl="2" indent="-171450">
              <a:buFont typeface="Arial" panose="020B0604020202020204" pitchFamily="34" charset="0"/>
              <a:buChar char="•"/>
            </a:pPr>
            <a:r>
              <a:rPr lang="en-BZ" dirty="0">
                <a:latin typeface="Adobe Garamond Pro" panose="02020502060506020403" pitchFamily="18" charset="0"/>
              </a:rPr>
              <a:t>North Ambergris </a:t>
            </a:r>
            <a:r>
              <a:rPr lang="en-BZ" dirty="0" err="1">
                <a:latin typeface="Adobe Garamond Pro" panose="02020502060506020403" pitchFamily="18" charset="0"/>
              </a:rPr>
              <a:t>Caye</a:t>
            </a:r>
            <a:r>
              <a:rPr lang="en-BZ" dirty="0">
                <a:latin typeface="Adobe Garamond Pro" panose="02020502060506020403" pitchFamily="18" charset="0"/>
              </a:rPr>
              <a:t> Development</a:t>
            </a:r>
          </a:p>
          <a:p>
            <a:pPr marL="1543050" lvl="3" indent="-171450">
              <a:buFont typeface="Arial" panose="020B0604020202020204" pitchFamily="34" charset="0"/>
              <a:buChar char="•"/>
            </a:pPr>
            <a:r>
              <a:rPr lang="en-BZ" dirty="0">
                <a:latin typeface="Adobe Garamond Pro" panose="02020502060506020403" pitchFamily="18" charset="0"/>
              </a:rPr>
              <a:t>Infrastructure</a:t>
            </a:r>
          </a:p>
          <a:p>
            <a:pPr marL="2000250" lvl="4" indent="-171450">
              <a:buFont typeface="Arial" panose="020B0604020202020204" pitchFamily="34" charset="0"/>
              <a:buChar char="•"/>
            </a:pPr>
            <a:r>
              <a:rPr lang="en-BZ" dirty="0">
                <a:latin typeface="Adobe Garamond Pro" panose="02020502060506020403" pitchFamily="18" charset="0"/>
              </a:rPr>
              <a:t>Road</a:t>
            </a:r>
          </a:p>
          <a:p>
            <a:pPr marL="2000250" lvl="4" indent="-171450">
              <a:buFont typeface="Arial" panose="020B0604020202020204" pitchFamily="34" charset="0"/>
              <a:buChar char="•"/>
            </a:pPr>
            <a:r>
              <a:rPr lang="en-BZ" dirty="0">
                <a:latin typeface="Adobe Garamond Pro" panose="02020502060506020403" pitchFamily="18" charset="0"/>
              </a:rPr>
              <a:t>Airport</a:t>
            </a:r>
          </a:p>
          <a:p>
            <a:pPr marL="2000250" lvl="4" indent="-171450">
              <a:buFont typeface="Arial" panose="020B0604020202020204" pitchFamily="34" charset="0"/>
              <a:buChar char="•"/>
            </a:pPr>
            <a:r>
              <a:rPr lang="en-BZ" dirty="0">
                <a:latin typeface="Adobe Garamond Pro" panose="02020502060506020403" pitchFamily="18" charset="0"/>
              </a:rPr>
              <a:t>Utilities</a:t>
            </a:r>
          </a:p>
          <a:p>
            <a:pPr marL="1543050" lvl="3" indent="-171450">
              <a:buFont typeface="Arial" panose="020B0604020202020204" pitchFamily="34" charset="0"/>
              <a:buChar char="•"/>
            </a:pPr>
            <a:r>
              <a:rPr lang="en-BZ" dirty="0">
                <a:latin typeface="Adobe Garamond Pro" panose="02020502060506020403" pitchFamily="18" charset="0"/>
              </a:rPr>
              <a:t>Resort Development</a:t>
            </a:r>
          </a:p>
          <a:p>
            <a:pPr marL="1085850" lvl="2" indent="-171450">
              <a:buFont typeface="Arial" panose="020B0604020202020204" pitchFamily="34" charset="0"/>
              <a:buChar char="•"/>
            </a:pPr>
            <a:r>
              <a:rPr lang="en-BZ" dirty="0">
                <a:latin typeface="Adobe Garamond Pro" panose="02020502060506020403" pitchFamily="18" charset="0"/>
              </a:rPr>
              <a:t>Other Tourism Development</a:t>
            </a:r>
          </a:p>
          <a:p>
            <a:pPr marL="1085850" lvl="2" indent="-171450">
              <a:buFont typeface="Arial" panose="020B0604020202020204" pitchFamily="34" charset="0"/>
              <a:buChar char="•"/>
            </a:pPr>
            <a:r>
              <a:rPr lang="en-BZ" dirty="0">
                <a:latin typeface="Adobe Garamond Pro" panose="02020502060506020403" pitchFamily="18" charset="0"/>
              </a:rPr>
              <a:t>Port Facilities</a:t>
            </a:r>
          </a:p>
          <a:p>
            <a:pPr marL="1085850" lvl="2" indent="-171450">
              <a:buFont typeface="Arial" panose="020B0604020202020204" pitchFamily="34" charset="0"/>
              <a:buChar char="•"/>
            </a:pPr>
            <a:r>
              <a:rPr lang="en-BZ" dirty="0">
                <a:latin typeface="Adobe Garamond Pro" panose="02020502060506020403" pitchFamily="18" charset="0"/>
              </a:rPr>
              <a:t>Other Logistics Infrastructure</a:t>
            </a:r>
          </a:p>
          <a:p>
            <a:pPr marL="628650" lvl="1" indent="-171450">
              <a:buFont typeface="Arial" panose="020B0604020202020204" pitchFamily="34" charset="0"/>
              <a:buChar char="•"/>
            </a:pPr>
            <a:endParaRPr lang="en-US" b="1" dirty="0">
              <a:latin typeface="Adobe Garamond Pro" panose="02020502060506020403" pitchFamily="18" charset="0"/>
            </a:endParaRPr>
          </a:p>
        </p:txBody>
      </p:sp>
    </p:spTree>
    <p:extLst>
      <p:ext uri="{BB962C8B-B14F-4D97-AF65-F5344CB8AC3E}">
        <p14:creationId xmlns:p14="http://schemas.microsoft.com/office/powerpoint/2010/main" val="231230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85B34830-9173-2144-9C83-81D08104F5E8}"/>
              </a:ext>
            </a:extLst>
          </p:cNvPr>
          <p:cNvSpPr>
            <a:spLocks noChangeArrowheads="1"/>
          </p:cNvSpPr>
          <p:nvPr/>
        </p:nvSpPr>
        <p:spPr bwMode="auto">
          <a:xfrm>
            <a:off x="5621047" y="286864"/>
            <a:ext cx="6566985" cy="6567051"/>
          </a:xfrm>
          <a:custGeom>
            <a:avLst/>
            <a:gdLst>
              <a:gd name="T0" fmla="*/ 0 w 10548"/>
              <a:gd name="T1" fmla="*/ 6889030 h 10548"/>
              <a:gd name="T2" fmla="*/ 6889030 w 10548"/>
              <a:gd name="T3" fmla="*/ 6889030 h 10548"/>
              <a:gd name="T4" fmla="*/ 6889030 w 10548"/>
              <a:gd name="T5" fmla="*/ 0 h 10548"/>
              <a:gd name="T6" fmla="*/ 0 w 10548"/>
              <a:gd name="T7" fmla="*/ 0 h 10548"/>
              <a:gd name="T8" fmla="*/ 0 w 10548"/>
              <a:gd name="T9" fmla="*/ 6889030 h 10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8" h="10548">
                <a:moveTo>
                  <a:pt x="0" y="10547"/>
                </a:moveTo>
                <a:lnTo>
                  <a:pt x="10547" y="10547"/>
                </a:lnTo>
                <a:lnTo>
                  <a:pt x="10547" y="0"/>
                </a:lnTo>
                <a:lnTo>
                  <a:pt x="0" y="0"/>
                </a:lnTo>
                <a:lnTo>
                  <a:pt x="0" y="10547"/>
                </a:lnTo>
              </a:path>
            </a:pathLst>
          </a:custGeom>
          <a:solidFill>
            <a:schemeClr val="bg2">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760" r="16760"/>
          <a:stretch/>
        </p:blipFill>
        <p:spPr>
          <a:xfrm>
            <a:off x="4132163" y="0"/>
            <a:ext cx="8059838" cy="6858000"/>
          </a:xfrm>
        </p:spPr>
      </p:pic>
      <p:sp>
        <p:nvSpPr>
          <p:cNvPr id="11" name="Freeform 3">
            <a:extLst>
              <a:ext uri="{FF2B5EF4-FFF2-40B4-BE49-F238E27FC236}">
                <a16:creationId xmlns:a16="http://schemas.microsoft.com/office/drawing/2014/main" id="{47D8645D-4AE7-8A4B-B291-59E875837794}"/>
              </a:ext>
            </a:extLst>
          </p:cNvPr>
          <p:cNvSpPr>
            <a:spLocks noChangeArrowheads="1"/>
          </p:cNvSpPr>
          <p:nvPr/>
        </p:nvSpPr>
        <p:spPr bwMode="auto">
          <a:xfrm>
            <a:off x="761697" y="997929"/>
            <a:ext cx="5652768" cy="5855986"/>
          </a:xfrm>
          <a:custGeom>
            <a:avLst/>
            <a:gdLst>
              <a:gd name="T0" fmla="*/ 5929889 w 9080"/>
              <a:gd name="T1" fmla="*/ 6143031 h 9407"/>
              <a:gd name="T2" fmla="*/ 0 w 9080"/>
              <a:gd name="T3" fmla="*/ 6143031 h 9407"/>
              <a:gd name="T4" fmla="*/ 0 w 9080"/>
              <a:gd name="T5" fmla="*/ 0 h 9407"/>
              <a:gd name="T6" fmla="*/ 5929889 w 9080"/>
              <a:gd name="T7" fmla="*/ 0 h 9407"/>
              <a:gd name="T8" fmla="*/ 5929889 w 9080"/>
              <a:gd name="T9" fmla="*/ 6143031 h 9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0" h="9407">
                <a:moveTo>
                  <a:pt x="9079" y="9406"/>
                </a:moveTo>
                <a:lnTo>
                  <a:pt x="0" y="9406"/>
                </a:lnTo>
                <a:lnTo>
                  <a:pt x="0" y="0"/>
                </a:lnTo>
                <a:lnTo>
                  <a:pt x="9079" y="0"/>
                </a:lnTo>
                <a:lnTo>
                  <a:pt x="9079" y="9406"/>
                </a:ln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2" name="Freeform 4">
            <a:extLst>
              <a:ext uri="{FF2B5EF4-FFF2-40B4-BE49-F238E27FC236}">
                <a16:creationId xmlns:a16="http://schemas.microsoft.com/office/drawing/2014/main" id="{289CC667-A7D2-2542-B690-9D680FE7C193}"/>
              </a:ext>
            </a:extLst>
          </p:cNvPr>
          <p:cNvSpPr>
            <a:spLocks noChangeArrowheads="1"/>
          </p:cNvSpPr>
          <p:nvPr/>
        </p:nvSpPr>
        <p:spPr bwMode="auto">
          <a:xfrm rot="5400000">
            <a:off x="-116074" y="116072"/>
            <a:ext cx="993844" cy="761698"/>
          </a:xfrm>
          <a:custGeom>
            <a:avLst/>
            <a:gdLst>
              <a:gd name="T0" fmla="*/ 0 w 2434"/>
              <a:gd name="T1" fmla="*/ 756866 h 1159"/>
              <a:gd name="T2" fmla="*/ 1589274 w 2434"/>
              <a:gd name="T3" fmla="*/ 756866 h 1159"/>
              <a:gd name="T4" fmla="*/ 1589274 w 2434"/>
              <a:gd name="T5" fmla="*/ 0 h 1159"/>
              <a:gd name="T6" fmla="*/ 0 w 2434"/>
              <a:gd name="T7" fmla="*/ 0 h 1159"/>
              <a:gd name="T8" fmla="*/ 0 w 2434"/>
              <a:gd name="T9" fmla="*/ 756866 h 1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4" h="1159">
                <a:moveTo>
                  <a:pt x="0" y="1158"/>
                </a:moveTo>
                <a:lnTo>
                  <a:pt x="2433" y="1158"/>
                </a:lnTo>
                <a:lnTo>
                  <a:pt x="2433" y="0"/>
                </a:lnTo>
                <a:lnTo>
                  <a:pt x="0" y="0"/>
                </a:lnTo>
                <a:lnTo>
                  <a:pt x="0" y="1158"/>
                </a:lnTo>
              </a:path>
            </a:pathLst>
          </a:custGeom>
          <a:solidFill>
            <a:srgbClr val="C0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3" name="Freeform 53">
            <a:extLst>
              <a:ext uri="{FF2B5EF4-FFF2-40B4-BE49-F238E27FC236}">
                <a16:creationId xmlns:a16="http://schemas.microsoft.com/office/drawing/2014/main" id="{C10E9967-64C7-2048-8EEB-3140B939A541}"/>
              </a:ext>
            </a:extLst>
          </p:cNvPr>
          <p:cNvSpPr>
            <a:spLocks noChangeArrowheads="1"/>
          </p:cNvSpPr>
          <p:nvPr/>
        </p:nvSpPr>
        <p:spPr bwMode="auto">
          <a:xfrm>
            <a:off x="2557186" y="4665814"/>
            <a:ext cx="447498" cy="10982"/>
          </a:xfrm>
          <a:custGeom>
            <a:avLst/>
            <a:gdLst>
              <a:gd name="T0" fmla="*/ 468833 w 717"/>
              <a:gd name="T1" fmla="*/ 10843 h 17"/>
              <a:gd name="T2" fmla="*/ 0 w 717"/>
              <a:gd name="T3" fmla="*/ 10843 h 17"/>
              <a:gd name="T4" fmla="*/ 0 w 717"/>
              <a:gd name="T5" fmla="*/ 0 h 17"/>
              <a:gd name="T6" fmla="*/ 468833 w 717"/>
              <a:gd name="T7" fmla="*/ 0 h 17"/>
              <a:gd name="T8" fmla="*/ 468833 w 717"/>
              <a:gd name="T9" fmla="*/ 1084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17">
                <a:moveTo>
                  <a:pt x="716" y="16"/>
                </a:moveTo>
                <a:lnTo>
                  <a:pt x="0" y="16"/>
                </a:lnTo>
                <a:lnTo>
                  <a:pt x="0" y="0"/>
                </a:lnTo>
                <a:lnTo>
                  <a:pt x="716" y="0"/>
                </a:lnTo>
                <a:lnTo>
                  <a:pt x="716" y="16"/>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4" name="Freeform 69">
            <a:extLst>
              <a:ext uri="{FF2B5EF4-FFF2-40B4-BE49-F238E27FC236}">
                <a16:creationId xmlns:a16="http://schemas.microsoft.com/office/drawing/2014/main" id="{25C987C9-A2F6-B545-9E54-AD4752DA1700}"/>
              </a:ext>
            </a:extLst>
          </p:cNvPr>
          <p:cNvSpPr>
            <a:spLocks noChangeArrowheads="1"/>
          </p:cNvSpPr>
          <p:nvPr/>
        </p:nvSpPr>
        <p:spPr bwMode="auto">
          <a:xfrm>
            <a:off x="2557186" y="5206662"/>
            <a:ext cx="447498" cy="10982"/>
          </a:xfrm>
          <a:custGeom>
            <a:avLst/>
            <a:gdLst>
              <a:gd name="T0" fmla="*/ 468833 w 717"/>
              <a:gd name="T1" fmla="*/ 10881 h 18"/>
              <a:gd name="T2" fmla="*/ 0 w 717"/>
              <a:gd name="T3" fmla="*/ 10881 h 18"/>
              <a:gd name="T4" fmla="*/ 0 w 717"/>
              <a:gd name="T5" fmla="*/ 0 h 18"/>
              <a:gd name="T6" fmla="*/ 468833 w 717"/>
              <a:gd name="T7" fmla="*/ 0 h 18"/>
              <a:gd name="T8" fmla="*/ 468833 w 717"/>
              <a:gd name="T9" fmla="*/ 1088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18">
                <a:moveTo>
                  <a:pt x="716" y="17"/>
                </a:moveTo>
                <a:lnTo>
                  <a:pt x="0" y="17"/>
                </a:lnTo>
                <a:lnTo>
                  <a:pt x="0" y="0"/>
                </a:lnTo>
                <a:lnTo>
                  <a:pt x="716" y="0"/>
                </a:lnTo>
                <a:lnTo>
                  <a:pt x="716" y="17"/>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5" name="Freeform 89">
            <a:extLst>
              <a:ext uri="{FF2B5EF4-FFF2-40B4-BE49-F238E27FC236}">
                <a16:creationId xmlns:a16="http://schemas.microsoft.com/office/drawing/2014/main" id="{C4F16233-B626-E441-B319-8D7F8A5E8B2D}"/>
              </a:ext>
            </a:extLst>
          </p:cNvPr>
          <p:cNvSpPr>
            <a:spLocks noChangeArrowheads="1"/>
          </p:cNvSpPr>
          <p:nvPr/>
        </p:nvSpPr>
        <p:spPr bwMode="auto">
          <a:xfrm>
            <a:off x="2557186" y="5744765"/>
            <a:ext cx="447498" cy="10982"/>
          </a:xfrm>
          <a:custGeom>
            <a:avLst/>
            <a:gdLst>
              <a:gd name="T0" fmla="*/ 468833 w 717"/>
              <a:gd name="T1" fmla="*/ 10881 h 18"/>
              <a:gd name="T2" fmla="*/ 0 w 717"/>
              <a:gd name="T3" fmla="*/ 10881 h 18"/>
              <a:gd name="T4" fmla="*/ 0 w 717"/>
              <a:gd name="T5" fmla="*/ 0 h 18"/>
              <a:gd name="T6" fmla="*/ 468833 w 717"/>
              <a:gd name="T7" fmla="*/ 0 h 18"/>
              <a:gd name="T8" fmla="*/ 468833 w 717"/>
              <a:gd name="T9" fmla="*/ 1088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18">
                <a:moveTo>
                  <a:pt x="716" y="17"/>
                </a:moveTo>
                <a:lnTo>
                  <a:pt x="0" y="17"/>
                </a:lnTo>
                <a:lnTo>
                  <a:pt x="0" y="0"/>
                </a:lnTo>
                <a:lnTo>
                  <a:pt x="716" y="0"/>
                </a:lnTo>
                <a:lnTo>
                  <a:pt x="716" y="17"/>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8" name="TextBox 7">
            <a:extLst>
              <a:ext uri="{FF2B5EF4-FFF2-40B4-BE49-F238E27FC236}">
                <a16:creationId xmlns:a16="http://schemas.microsoft.com/office/drawing/2014/main" id="{1327AD0D-2FD7-E047-9FD2-2F0503988F99}"/>
              </a:ext>
            </a:extLst>
          </p:cNvPr>
          <p:cNvSpPr txBox="1"/>
          <p:nvPr/>
        </p:nvSpPr>
        <p:spPr>
          <a:xfrm>
            <a:off x="1722612" y="2261817"/>
            <a:ext cx="3828765" cy="120032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prstClr val="white"/>
                </a:solidFill>
                <a:effectLst/>
                <a:uLnTx/>
                <a:uFillTx/>
                <a:latin typeface="Adobe Garamond Pro" panose="02020502060506020403" pitchFamily="18" charset="0"/>
                <a:ea typeface="+mn-ea"/>
                <a:cs typeface="Poppins" pitchFamily="2" charset="77"/>
              </a:rPr>
              <a:t>THANK</a:t>
            </a:r>
          </a:p>
        </p:txBody>
      </p:sp>
      <p:sp>
        <p:nvSpPr>
          <p:cNvPr id="9" name="TextBox 8">
            <a:extLst>
              <a:ext uri="{FF2B5EF4-FFF2-40B4-BE49-F238E27FC236}">
                <a16:creationId xmlns:a16="http://schemas.microsoft.com/office/drawing/2014/main" id="{D0A5CE5C-9678-9249-905B-C30583909F41}"/>
              </a:ext>
            </a:extLst>
          </p:cNvPr>
          <p:cNvSpPr txBox="1"/>
          <p:nvPr/>
        </p:nvSpPr>
        <p:spPr>
          <a:xfrm>
            <a:off x="2431127" y="3545736"/>
            <a:ext cx="3828765" cy="11079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prstClr val="white"/>
                </a:solidFill>
                <a:effectLst/>
                <a:uLnTx/>
                <a:uFillTx/>
                <a:latin typeface="Adobe Garamond Pro" panose="02020502060506020403" pitchFamily="18" charset="0"/>
                <a:ea typeface="+mn-ea"/>
                <a:cs typeface="Poppins" pitchFamily="2" charset="77"/>
              </a:rPr>
              <a:t>YOU</a:t>
            </a:r>
          </a:p>
        </p:txBody>
      </p:sp>
      <p:sp>
        <p:nvSpPr>
          <p:cNvPr id="3" name="TextBox 2">
            <a:extLst>
              <a:ext uri="{FF2B5EF4-FFF2-40B4-BE49-F238E27FC236}">
                <a16:creationId xmlns:a16="http://schemas.microsoft.com/office/drawing/2014/main" id="{050B5800-1D89-252A-5942-E9FCA4414EE0}"/>
              </a:ext>
            </a:extLst>
          </p:cNvPr>
          <p:cNvSpPr txBox="1"/>
          <p:nvPr/>
        </p:nvSpPr>
        <p:spPr>
          <a:xfrm>
            <a:off x="2291787" y="4490977"/>
            <a:ext cx="1041722" cy="1323439"/>
          </a:xfrm>
          <a:prstGeom prst="rect">
            <a:avLst/>
          </a:prstGeom>
          <a:solidFill>
            <a:schemeClr val="tx1"/>
          </a:solidFill>
        </p:spPr>
        <p:txBody>
          <a:bodyPr wrap="square" rtlCol="0">
            <a:spAutoFit/>
          </a:bodyPr>
          <a:lstStyle/>
          <a:p>
            <a:endParaRPr lang="en-BZ" dirty="0"/>
          </a:p>
        </p:txBody>
      </p:sp>
    </p:spTree>
    <p:extLst>
      <p:ext uri="{BB962C8B-B14F-4D97-AF65-F5344CB8AC3E}">
        <p14:creationId xmlns:p14="http://schemas.microsoft.com/office/powerpoint/2010/main" val="393510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8E4F-C22A-4C9D-B536-BF029BD6D22B}"/>
              </a:ext>
            </a:extLst>
          </p:cNvPr>
          <p:cNvSpPr>
            <a:spLocks noGrp="1"/>
          </p:cNvSpPr>
          <p:nvPr>
            <p:ph type="title"/>
          </p:nvPr>
        </p:nvSpPr>
        <p:spPr>
          <a:xfrm>
            <a:off x="1387642" y="2130854"/>
            <a:ext cx="9785684" cy="842704"/>
          </a:xfrm>
        </p:spPr>
        <p:txBody>
          <a:bodyPr>
            <a:normAutofit/>
          </a:bodyPr>
          <a:lstStyle/>
          <a:p>
            <a:pPr algn="ctr"/>
            <a:r>
              <a:rPr lang="en-US" sz="4400" b="1" cap="none" dirty="0">
                <a:latin typeface="Adobe Garamond Pro" panose="02020502060506020403" pitchFamily="18" charset="0"/>
              </a:rPr>
              <a:t>Macroeconomic Developments</a:t>
            </a:r>
            <a:endParaRPr lang="en-BZ" sz="4400" b="1" cap="none" dirty="0">
              <a:latin typeface="Adobe Garamond Pro" panose="02020502060506020403" pitchFamily="18" charset="0"/>
            </a:endParaRPr>
          </a:p>
        </p:txBody>
      </p:sp>
      <p:sp>
        <p:nvSpPr>
          <p:cNvPr id="5" name="Slide Number Placeholder 4">
            <a:extLst>
              <a:ext uri="{FF2B5EF4-FFF2-40B4-BE49-F238E27FC236}">
                <a16:creationId xmlns:a16="http://schemas.microsoft.com/office/drawing/2014/main" id="{83ED9BAF-FEBF-4D01-9894-972A31874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0740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1055077" y="762427"/>
            <a:ext cx="10269415" cy="423962"/>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Regional GDP Performance</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7" name="Straight Connector 36"/>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AFB14DE6-EB97-0D57-659A-41C8046FBD02}"/>
              </a:ext>
            </a:extLst>
          </p:cNvPr>
          <p:cNvSpPr/>
          <p:nvPr/>
        </p:nvSpPr>
        <p:spPr>
          <a:xfrm>
            <a:off x="486032" y="1417341"/>
            <a:ext cx="1121993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dobe Garamond Pro" panose="02020502060506020403" pitchFamily="18" charset="0"/>
                <a:ea typeface="+mn-ea"/>
                <a:cs typeface="+mn-cs"/>
              </a:rPr>
              <a:t>Growth across the region moderated in the second quarter of 2024, as the post-pandemic rebound waned.</a:t>
            </a:r>
          </a:p>
        </p:txBody>
      </p:sp>
      <p:sp>
        <p:nvSpPr>
          <p:cNvPr id="4" name="TextBox 3">
            <a:extLst>
              <a:ext uri="{FF2B5EF4-FFF2-40B4-BE49-F238E27FC236}">
                <a16:creationId xmlns:a16="http://schemas.microsoft.com/office/drawing/2014/main" id="{E5B78E46-1A43-9152-3E79-6607357F9AD8}"/>
              </a:ext>
            </a:extLst>
          </p:cNvPr>
          <p:cNvSpPr txBox="1"/>
          <p:nvPr/>
        </p:nvSpPr>
        <p:spPr>
          <a:xfrm>
            <a:off x="673737" y="1924780"/>
            <a:ext cx="498796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1 : Select Country Growth Rates</a:t>
            </a:r>
          </a:p>
        </p:txBody>
      </p:sp>
      <p:graphicFrame>
        <p:nvGraphicFramePr>
          <p:cNvPr id="5" name="Chart 4">
            <a:extLst>
              <a:ext uri="{FF2B5EF4-FFF2-40B4-BE49-F238E27FC236}">
                <a16:creationId xmlns:a16="http://schemas.microsoft.com/office/drawing/2014/main" id="{C076A573-B84A-F9C3-B050-8C70382EB024}"/>
              </a:ext>
            </a:extLst>
          </p:cNvPr>
          <p:cNvGraphicFramePr>
            <a:graphicFrameLocks/>
          </p:cNvGraphicFramePr>
          <p:nvPr>
            <p:extLst>
              <p:ext uri="{D42A27DB-BD31-4B8C-83A1-F6EECF244321}">
                <p14:modId xmlns:p14="http://schemas.microsoft.com/office/powerpoint/2010/main" val="3154876556"/>
              </p:ext>
            </p:extLst>
          </p:nvPr>
        </p:nvGraphicFramePr>
        <p:xfrm>
          <a:off x="270355" y="2356557"/>
          <a:ext cx="5835219" cy="4022248"/>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1676" descr="Icon of check box. ">
            <a:extLst>
              <a:ext uri="{FF2B5EF4-FFF2-40B4-BE49-F238E27FC236}">
                <a16:creationId xmlns:a16="http://schemas.microsoft.com/office/drawing/2014/main" id="{E34FBA96-D3B4-E2A1-2FDE-356DAF45E706}"/>
              </a:ext>
            </a:extLst>
          </p:cNvPr>
          <p:cNvSpPr>
            <a:spLocks noEditPoints="1"/>
          </p:cNvSpPr>
          <p:nvPr/>
        </p:nvSpPr>
        <p:spPr bwMode="auto">
          <a:xfrm>
            <a:off x="6395621" y="2294005"/>
            <a:ext cx="5535598" cy="3898247"/>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In quarter two of 2024, most tourism-dependent Caribbean nations saw positive, albeit slower growth as growth normalized.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Belize</a:t>
            </a:r>
            <a:r>
              <a:rPr lang="en-US" b="1" dirty="0">
                <a:solidFill>
                  <a:prstClr val="black"/>
                </a:solidFill>
                <a:latin typeface="Adobe Garamond Pro" panose="02020502060506020403" pitchFamily="18" charset="0"/>
              </a:rPr>
              <a:t> </a:t>
            </a:r>
            <a:r>
              <a:rPr lang="en-US" dirty="0">
                <a:solidFill>
                  <a:prstClr val="black"/>
                </a:solidFill>
                <a:latin typeface="Adobe Garamond Pro" panose="02020502060506020403" pitchFamily="18" charset="0"/>
              </a:rPr>
              <a:t>recorded the second</a:t>
            </a:r>
            <a:r>
              <a:rPr lang="en-US" b="1" dirty="0">
                <a:solidFill>
                  <a:prstClr val="black"/>
                </a:solidFill>
                <a:latin typeface="Adobe Garamond Pro" panose="02020502060506020403" pitchFamily="18" charset="0"/>
              </a:rPr>
              <a:t> </a:t>
            </a: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highest GDP growth for Q2 among the selected Central American and Caribbean countries at 6.6%, after Guyana.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Average growth:</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Central America: 3.8%</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Caribbean: tourism-dependent nations – </a:t>
            </a:r>
            <a:r>
              <a:rPr lang="en-US" dirty="0">
                <a:solidFill>
                  <a:prstClr val="black"/>
                </a:solidFill>
                <a:latin typeface="Adobe Garamond Pro" panose="02020502060506020403" pitchFamily="18" charset="0"/>
              </a:rPr>
              <a:t>3.4</a:t>
            </a: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2" name="TextBox 1">
            <a:extLst>
              <a:ext uri="{FF2B5EF4-FFF2-40B4-BE49-F238E27FC236}">
                <a16:creationId xmlns:a16="http://schemas.microsoft.com/office/drawing/2014/main" id="{B5331605-6DFA-CB30-07F6-5C55A088BD9D}"/>
              </a:ext>
            </a:extLst>
          </p:cNvPr>
          <p:cNvSpPr txBox="1"/>
          <p:nvPr/>
        </p:nvSpPr>
        <p:spPr>
          <a:xfrm>
            <a:off x="673737" y="6378805"/>
            <a:ext cx="33522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Source: IMF World Economic Outlook</a:t>
            </a:r>
          </a:p>
        </p:txBody>
      </p:sp>
      <p:sp>
        <p:nvSpPr>
          <p:cNvPr id="7" name="Rectangle 6">
            <a:extLst>
              <a:ext uri="{FF2B5EF4-FFF2-40B4-BE49-F238E27FC236}">
                <a16:creationId xmlns:a16="http://schemas.microsoft.com/office/drawing/2014/main" id="{9856B4CB-72C1-2EFC-7030-7671BE08B94E}"/>
              </a:ext>
            </a:extLst>
          </p:cNvPr>
          <p:cNvSpPr/>
          <p:nvPr/>
        </p:nvSpPr>
        <p:spPr>
          <a:xfrm rot="18826871">
            <a:off x="4916422" y="5474095"/>
            <a:ext cx="559075" cy="197605"/>
          </a:xfrm>
          <a:prstGeom prst="rect">
            <a:avLst/>
          </a:prstGeom>
          <a:noFill/>
          <a:ln>
            <a:solidFill>
              <a:srgbClr val="00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4647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486032" y="665771"/>
            <a:ext cx="11485251"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rPr>
              <a:t>Macroeconomic Developments: Belize’s Q2 GDP Performance</a:t>
            </a:r>
          </a:p>
        </p:txBody>
      </p:sp>
      <p:cxnSp>
        <p:nvCxnSpPr>
          <p:cNvPr id="37" name="Straight Connector 36"/>
          <p:cNvCxnSpPr/>
          <p:nvPr/>
        </p:nvCxnSpPr>
        <p:spPr>
          <a:xfrm>
            <a:off x="486033" y="1190794"/>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9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BZ" sz="9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95D4A3B8-3A4D-3FEA-D4EC-E6F716D192D0}"/>
              </a:ext>
            </a:extLst>
          </p:cNvPr>
          <p:cNvSpPr txBox="1"/>
          <p:nvPr/>
        </p:nvSpPr>
        <p:spPr>
          <a:xfrm>
            <a:off x="486032" y="1416278"/>
            <a:ext cx="5306779"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2: Comparison of Actual Vs Projected GDP Growth Rates</a:t>
            </a:r>
          </a:p>
        </p:txBody>
      </p:sp>
      <p:sp>
        <p:nvSpPr>
          <p:cNvPr id="2" name="Freeform 1676" descr="Icon of check box. ">
            <a:extLst>
              <a:ext uri="{FF2B5EF4-FFF2-40B4-BE49-F238E27FC236}">
                <a16:creationId xmlns:a16="http://schemas.microsoft.com/office/drawing/2014/main" id="{CD578E51-7000-6DBD-D3EE-BE8141C0AF3F}"/>
              </a:ext>
            </a:extLst>
          </p:cNvPr>
          <p:cNvSpPr>
            <a:spLocks noEditPoints="1"/>
          </p:cNvSpPr>
          <p:nvPr/>
        </p:nvSpPr>
        <p:spPr bwMode="auto">
          <a:xfrm>
            <a:off x="6950402" y="2084722"/>
            <a:ext cx="4582793" cy="312017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Central bank’s nowcasting model projects Belize’s real GDP to grow by 6.6% (range of 5.4% - 9.4%) in the second quarter of 2024.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The tertiary sector is projected to carry growth, at an estimated 5.9%, owing to a large uptick in overnight arrivals (22.4%).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Adobe Garamond Pro" panose="02020502060506020403"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aphicFrame>
        <p:nvGraphicFramePr>
          <p:cNvPr id="3" name="Chart 2">
            <a:extLst>
              <a:ext uri="{FF2B5EF4-FFF2-40B4-BE49-F238E27FC236}">
                <a16:creationId xmlns:a16="http://schemas.microsoft.com/office/drawing/2014/main" id="{BB7AEE46-C2B6-49D2-8AED-BA088EF7DE5C}"/>
              </a:ext>
            </a:extLst>
          </p:cNvPr>
          <p:cNvGraphicFramePr>
            <a:graphicFrameLocks/>
          </p:cNvGraphicFramePr>
          <p:nvPr>
            <p:extLst>
              <p:ext uri="{D42A27DB-BD31-4B8C-83A1-F6EECF244321}">
                <p14:modId xmlns:p14="http://schemas.microsoft.com/office/powerpoint/2010/main" val="2667786095"/>
              </p:ext>
            </p:extLst>
          </p:nvPr>
        </p:nvGraphicFramePr>
        <p:xfrm>
          <a:off x="486032" y="1724055"/>
          <a:ext cx="5306778" cy="4062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989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02A7D-C97C-6C6F-AB18-A6546007A13B}"/>
              </a:ext>
            </a:extLst>
          </p:cNvPr>
          <p:cNvSpPr txBox="1"/>
          <p:nvPr/>
        </p:nvSpPr>
        <p:spPr>
          <a:xfrm>
            <a:off x="1378083" y="717399"/>
            <a:ext cx="10018714"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Belize’s Annual GDP Performance</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 name="Straight Connector 2">
            <a:extLst>
              <a:ext uri="{FF2B5EF4-FFF2-40B4-BE49-F238E27FC236}">
                <a16:creationId xmlns:a16="http://schemas.microsoft.com/office/drawing/2014/main" id="{B6CAE392-17B7-CAE7-557E-3BFF846D3DE9}"/>
              </a:ext>
            </a:extLst>
          </p:cNvPr>
          <p:cNvCxnSpPr/>
          <p:nvPr/>
        </p:nvCxnSpPr>
        <p:spPr>
          <a:xfrm>
            <a:off x="477795" y="1285103"/>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Slide Number Placeholder 4">
            <a:extLst>
              <a:ext uri="{FF2B5EF4-FFF2-40B4-BE49-F238E27FC236}">
                <a16:creationId xmlns:a16="http://schemas.microsoft.com/office/drawing/2014/main" id="{0199D1B5-B46F-10C9-2DCB-4CBE608E2921}"/>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825019DB-8E22-6F89-F805-FF246F307C11}"/>
              </a:ext>
            </a:extLst>
          </p:cNvPr>
          <p:cNvSpPr txBox="1"/>
          <p:nvPr/>
        </p:nvSpPr>
        <p:spPr>
          <a:xfrm>
            <a:off x="477795" y="1859468"/>
            <a:ext cx="5513702"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3: Sectoral Distribution</a:t>
            </a:r>
          </a:p>
        </p:txBody>
      </p:sp>
      <p:sp>
        <p:nvSpPr>
          <p:cNvPr id="7" name="Freeform 1676" descr="Icon of check box. ">
            <a:extLst>
              <a:ext uri="{FF2B5EF4-FFF2-40B4-BE49-F238E27FC236}">
                <a16:creationId xmlns:a16="http://schemas.microsoft.com/office/drawing/2014/main" id="{3F283214-562A-A3DB-7913-BC631664537E}"/>
              </a:ext>
            </a:extLst>
          </p:cNvPr>
          <p:cNvSpPr>
            <a:spLocks noEditPoints="1"/>
          </p:cNvSpPr>
          <p:nvPr/>
        </p:nvSpPr>
        <p:spPr bwMode="auto">
          <a:xfrm>
            <a:off x="6857768" y="3240125"/>
            <a:ext cx="4839962" cy="1091693"/>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10" name="TextBox 9">
            <a:extLst>
              <a:ext uri="{FF2B5EF4-FFF2-40B4-BE49-F238E27FC236}">
                <a16:creationId xmlns:a16="http://schemas.microsoft.com/office/drawing/2014/main" id="{A5220120-6A40-8F87-65A8-A49DD55AB0CF}"/>
              </a:ext>
            </a:extLst>
          </p:cNvPr>
          <p:cNvSpPr txBox="1"/>
          <p:nvPr/>
        </p:nvSpPr>
        <p:spPr>
          <a:xfrm>
            <a:off x="1679015" y="1303531"/>
            <a:ext cx="10018715" cy="410882"/>
          </a:xfrm>
          <a:prstGeom prst="rect">
            <a:avLst/>
          </a:prstGeom>
          <a:noFill/>
        </p:spPr>
        <p:txBody>
          <a:bodyPr wrap="square" rtlCol="0">
            <a:spAutoFit/>
          </a:bodyPr>
          <a:lstStyle/>
          <a:p>
            <a:pPr marL="0" marR="0" lvl="0" indent="0" algn="just" defTabSz="914400" rtl="0" eaLnBrk="1" fontAlgn="ctr" latinLnBrk="0" hangingPunct="1">
              <a:lnSpc>
                <a:spcPct val="115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Bookman Old Style" panose="02050604050505020204" pitchFamily="18" charset="0"/>
              </a:rPr>
              <a:t>Belize’s real GDP is projected to accelerate to 6.7% in 2024 from 4.6% in 2023   </a:t>
            </a:r>
            <a:endParaRPr kumimoji="0" lang="en-BZ" sz="1800" b="0" i="0" u="none" strike="noStrike" kern="1200" cap="none" spc="0" normalizeH="0" baseline="0" noProof="0" dirty="0">
              <a:ln>
                <a:noFill/>
              </a:ln>
              <a:solidFill>
                <a:prstClr val="black"/>
              </a:solidFill>
              <a:effectLst/>
              <a:uLnTx/>
              <a:uFillTx/>
              <a:latin typeface="Adobe Garamond Pro" panose="02020502060506020403" pitchFamily="18" charset="0"/>
              <a:ea typeface="Calibri" panose="020F0502020204030204" pitchFamily="34" charset="0"/>
              <a:cs typeface="Times New Roman" panose="02020603050405020304" pitchFamily="18" charset="0"/>
            </a:endParaRPr>
          </a:p>
        </p:txBody>
      </p:sp>
      <p:sp>
        <p:nvSpPr>
          <p:cNvPr id="11" name="Freeform 1676" descr="Icon of check box. ">
            <a:extLst>
              <a:ext uri="{FF2B5EF4-FFF2-40B4-BE49-F238E27FC236}">
                <a16:creationId xmlns:a16="http://schemas.microsoft.com/office/drawing/2014/main" id="{05C28BE6-81AF-8409-D143-3B84CE087915}"/>
              </a:ext>
            </a:extLst>
          </p:cNvPr>
          <p:cNvSpPr>
            <a:spLocks noEditPoints="1"/>
          </p:cNvSpPr>
          <p:nvPr/>
        </p:nvSpPr>
        <p:spPr bwMode="auto">
          <a:xfrm>
            <a:off x="6099605" y="1926598"/>
            <a:ext cx="5959845" cy="4340539"/>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just" defTabSz="914400" rtl="0" eaLnBrk="1" fontAlgn="ctr"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Growth is anticipated for all sectors. </a:t>
            </a:r>
            <a:endPar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0" marR="0" lvl="0" indent="0" algn="just" defTabSz="914400" rtl="0" eaLnBrk="1" fontAlgn="ctr"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Bookman Old Style" panose="02050604050505020204" pitchFamily="18" charset="0"/>
              </a:rPr>
              <a:t> </a:t>
            </a:r>
            <a:endParaRPr kumimoji="0" lang="en-US" sz="1600" b="0" i="0" u="sng"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Primary Sector </a:t>
            </a:r>
            <a:r>
              <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6.4%): driven by higher outputs of </a:t>
            </a:r>
            <a:r>
              <a:rPr kumimoji="0" lang="en-GB"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banana, sugarcane, and other crops, namely soybeans, coconut, and corn, following favourable weather conditions and strengthened prices in regional markets.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Secondary Sector</a:t>
            </a:r>
            <a:r>
              <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 5.0%): driven mainly by </a:t>
            </a:r>
            <a:r>
              <a:rPr kumimoji="0" lang="en-GB"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electricity owing to increased domestic production of biomass and hydroelectric energy amid lower availability of imported electricity from Mexico. Meanwhile, increases in manufacturing, and water supply activities will further support growth. </a:t>
            </a:r>
            <a:endParaRPr kumimoji="0" lang="en-BZ"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Tertiary Sector</a:t>
            </a:r>
            <a:r>
              <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 (↑7.6%): driven by </a:t>
            </a:r>
            <a:r>
              <a:rPr kumimoji="0" lang="en-GB"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tourism activity and related industries, while other business and government service activities will continue to witness growth. </a:t>
            </a:r>
            <a:endPar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aphicFrame>
        <p:nvGraphicFramePr>
          <p:cNvPr id="12" name="Chart 11">
            <a:extLst>
              <a:ext uri="{FF2B5EF4-FFF2-40B4-BE49-F238E27FC236}">
                <a16:creationId xmlns:a16="http://schemas.microsoft.com/office/drawing/2014/main" id="{948A4FBA-DD3B-501F-9EC6-6CED3D73F5E8}"/>
              </a:ext>
            </a:extLst>
          </p:cNvPr>
          <p:cNvGraphicFramePr>
            <a:graphicFrameLocks/>
          </p:cNvGraphicFramePr>
          <p:nvPr>
            <p:extLst>
              <p:ext uri="{D42A27DB-BD31-4B8C-83A1-F6EECF244321}">
                <p14:modId xmlns:p14="http://schemas.microsoft.com/office/powerpoint/2010/main" val="297254054"/>
              </p:ext>
            </p:extLst>
          </p:nvPr>
        </p:nvGraphicFramePr>
        <p:xfrm>
          <a:off x="132550" y="2201849"/>
          <a:ext cx="5761002" cy="3901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168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2021184" y="762427"/>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Macroeconomic Developments: Income Per Capita</a:t>
            </a:r>
            <a:endParaRPr kumimoji="0" lang="en-US" sz="2800" b="1" i="0" u="none" strike="noStrike" kern="1200" cap="none" spc="0" normalizeH="0" baseline="0" noProof="0" dirty="0">
              <a:ln>
                <a:noFill/>
              </a:ln>
              <a:solidFill>
                <a:prstClr val="black"/>
              </a:solidFill>
              <a:effectLst/>
              <a:uLnTx/>
              <a:uFillTx/>
              <a:latin typeface="Adobe Garamond Pro" panose="02020502060506020403"/>
              <a:ea typeface="+mn-ea"/>
              <a:cs typeface="+mn-cs"/>
            </a:endParaRPr>
          </a:p>
        </p:txBody>
      </p:sp>
      <p:cxnSp>
        <p:nvCxnSpPr>
          <p:cNvPr id="37" name="Straight Connector 36"/>
          <p:cNvCxnSpPr/>
          <p:nvPr/>
        </p:nvCxnSpPr>
        <p:spPr>
          <a:xfrm>
            <a:off x="486033" y="1190794"/>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2" name="Freeform 1676" descr="Icon of check box. ">
            <a:extLst>
              <a:ext uri="{FF2B5EF4-FFF2-40B4-BE49-F238E27FC236}">
                <a16:creationId xmlns:a16="http://schemas.microsoft.com/office/drawing/2014/main" id="{CD578E51-7000-6DBD-D3EE-BE8141C0AF3F}"/>
              </a:ext>
            </a:extLst>
          </p:cNvPr>
          <p:cNvSpPr>
            <a:spLocks noEditPoints="1"/>
          </p:cNvSpPr>
          <p:nvPr/>
        </p:nvSpPr>
        <p:spPr bwMode="auto">
          <a:xfrm>
            <a:off x="6298209" y="2222515"/>
            <a:ext cx="5553324" cy="3367666"/>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Remaining largely stagnant around $12,000 per annum between 2012 and 2019, income per capita on both a real and nominal basis has seen a marked and steady increase since 2020, averaging 8.2% and 12.5% growth per annum, respectively.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On a nominal basis, between 2020 and 2024, income per capita has increased by almost $6,000 or almost 60%, from  $10,400 to $16,700.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In real terms, accounting for inflation, since 2020, real income per capita has increased 36.8%, from $10,000 to $13,679.</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4" name="TextBox 3">
            <a:extLst>
              <a:ext uri="{FF2B5EF4-FFF2-40B4-BE49-F238E27FC236}">
                <a16:creationId xmlns:a16="http://schemas.microsoft.com/office/drawing/2014/main" id="{DEB1C644-CA23-C872-8202-E1E3231480F3}"/>
              </a:ext>
            </a:extLst>
          </p:cNvPr>
          <p:cNvSpPr txBox="1"/>
          <p:nvPr/>
        </p:nvSpPr>
        <p:spPr>
          <a:xfrm>
            <a:off x="1051749" y="5590181"/>
            <a:ext cx="25962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Source: Statistical Institute of Belize</a:t>
            </a:r>
            <a:endParaRPr kumimoji="0" lang="en-GB" sz="10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graphicFrame>
        <p:nvGraphicFramePr>
          <p:cNvPr id="9" name="Chart 8">
            <a:extLst>
              <a:ext uri="{FF2B5EF4-FFF2-40B4-BE49-F238E27FC236}">
                <a16:creationId xmlns:a16="http://schemas.microsoft.com/office/drawing/2014/main" id="{AA7010A8-D544-03BF-6F00-45742A65547B}"/>
              </a:ext>
            </a:extLst>
          </p:cNvPr>
          <p:cNvGraphicFramePr>
            <a:graphicFrameLocks/>
          </p:cNvGraphicFramePr>
          <p:nvPr>
            <p:extLst>
              <p:ext uri="{D42A27DB-BD31-4B8C-83A1-F6EECF244321}">
                <p14:modId xmlns:p14="http://schemas.microsoft.com/office/powerpoint/2010/main" val="166330824"/>
              </p:ext>
            </p:extLst>
          </p:nvPr>
        </p:nvGraphicFramePr>
        <p:xfrm>
          <a:off x="486033" y="1828263"/>
          <a:ext cx="5549370" cy="38389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6259FB1-3FE4-CC54-C017-FEAC92EACBC1}"/>
              </a:ext>
            </a:extLst>
          </p:cNvPr>
          <p:cNvSpPr txBox="1"/>
          <p:nvPr/>
        </p:nvSpPr>
        <p:spPr>
          <a:xfrm>
            <a:off x="1230787" y="1397278"/>
            <a:ext cx="4181056"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rPr>
              <a:t>Figure 4: GDP Per Capita</a:t>
            </a:r>
          </a:p>
        </p:txBody>
      </p:sp>
    </p:spTree>
    <p:extLst>
      <p:ext uri="{BB962C8B-B14F-4D97-AF65-F5344CB8AC3E}">
        <p14:creationId xmlns:p14="http://schemas.microsoft.com/office/powerpoint/2010/main" val="412241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F93EA35-95F4-234A-B728-7919839C7F7E}"/>
              </a:ext>
            </a:extLst>
          </p:cNvPr>
          <p:cNvSpPr txBox="1"/>
          <p:nvPr/>
        </p:nvSpPr>
        <p:spPr>
          <a:xfrm>
            <a:off x="477795" y="754189"/>
            <a:ext cx="11219935"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sz="2800" b="1" dirty="0">
                <a:latin typeface="Adobe Garamond Pro" panose="02020502060506020403" pitchFamily="18" charset="0"/>
              </a:rPr>
              <a:t>Macroeconomic Developments: Fiscal Operations</a:t>
            </a:r>
            <a:endParaRPr kumimoji="0" lang="en-US" sz="2800" b="1" i="0" u="none" strike="noStrike" kern="1200" cap="none" spc="0" normalizeH="0" baseline="0" noProof="0" dirty="0">
              <a:ln>
                <a:noFill/>
              </a:ln>
              <a:effectLst/>
              <a:uLnTx/>
              <a:uFillTx/>
              <a:latin typeface="Adobe Garamond Pro" panose="02020502060506020403"/>
              <a:ea typeface="+mn-ea"/>
              <a:cs typeface="+mn-cs"/>
            </a:endParaRPr>
          </a:p>
        </p:txBody>
      </p:sp>
      <p:cxnSp>
        <p:nvCxnSpPr>
          <p:cNvPr id="37" name="Straight Connector 36"/>
          <p:cNvCxnSpPr/>
          <p:nvPr/>
        </p:nvCxnSpPr>
        <p:spPr>
          <a:xfrm>
            <a:off x="494270" y="1157598"/>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Slide Number Placeholder 4">
            <a:extLst>
              <a:ext uri="{FF2B5EF4-FFF2-40B4-BE49-F238E27FC236}">
                <a16:creationId xmlns:a16="http://schemas.microsoft.com/office/drawing/2014/main" id="{CB1B6616-3247-4B5B-8F02-2C910311E657}"/>
              </a:ext>
            </a:extLst>
          </p:cNvPr>
          <p:cNvSpPr txBox="1">
            <a:spLocks/>
          </p:cNvSpPr>
          <p:nvPr/>
        </p:nvSpPr>
        <p:spPr>
          <a:xfrm>
            <a:off x="11533195" y="6445143"/>
            <a:ext cx="5332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ED61DA41-2C91-DC83-D251-6C4C46D7AA93}"/>
              </a:ext>
            </a:extLst>
          </p:cNvPr>
          <p:cNvSpPr txBox="1"/>
          <p:nvPr/>
        </p:nvSpPr>
        <p:spPr>
          <a:xfrm>
            <a:off x="494270" y="1920181"/>
            <a:ext cx="3108205" cy="307777"/>
          </a:xfrm>
          <a:prstGeom prst="rect">
            <a:avLst/>
          </a:prstGeom>
          <a:solidFill>
            <a:schemeClr val="bg1">
              <a:lumMod val="95000"/>
            </a:schemeClr>
          </a:solidFill>
        </p:spPr>
        <p:txBody>
          <a:bodyPr wrap="square" rtlCol="0">
            <a:spAutoFit/>
          </a:bodyPr>
          <a:lstStyle/>
          <a:p>
            <a:pPr algn="ctr"/>
            <a:r>
              <a:rPr lang="en-GB" sz="1400" dirty="0">
                <a:latin typeface="Adobe Garamond Pro" panose="02020502060506020403" pitchFamily="18" charset="0"/>
              </a:rPr>
              <a:t>Figure 5: Total Revenue</a:t>
            </a:r>
          </a:p>
        </p:txBody>
      </p:sp>
      <p:sp>
        <p:nvSpPr>
          <p:cNvPr id="7" name="Hexagon 6">
            <a:extLst>
              <a:ext uri="{FF2B5EF4-FFF2-40B4-BE49-F238E27FC236}">
                <a16:creationId xmlns:a16="http://schemas.microsoft.com/office/drawing/2014/main" id="{288963FC-738C-573B-82FE-F89D4DC0070C}"/>
              </a:ext>
            </a:extLst>
          </p:cNvPr>
          <p:cNvSpPr/>
          <p:nvPr/>
        </p:nvSpPr>
        <p:spPr>
          <a:xfrm>
            <a:off x="27624" y="5320212"/>
            <a:ext cx="329870" cy="294298"/>
          </a:xfrm>
          <a:prstGeom prst="hexagon">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9" name="Hexagon 8">
            <a:extLst>
              <a:ext uri="{FF2B5EF4-FFF2-40B4-BE49-F238E27FC236}">
                <a16:creationId xmlns:a16="http://schemas.microsoft.com/office/drawing/2014/main" id="{63BE74FB-E940-17D4-1F14-701DAD26BE30}"/>
              </a:ext>
            </a:extLst>
          </p:cNvPr>
          <p:cNvSpPr/>
          <p:nvPr/>
        </p:nvSpPr>
        <p:spPr>
          <a:xfrm>
            <a:off x="4431140" y="5293658"/>
            <a:ext cx="329870" cy="294298"/>
          </a:xfrm>
          <a:prstGeom prst="hexag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15" name="Hexagon 14">
            <a:extLst>
              <a:ext uri="{FF2B5EF4-FFF2-40B4-BE49-F238E27FC236}">
                <a16:creationId xmlns:a16="http://schemas.microsoft.com/office/drawing/2014/main" id="{AEF1EC92-6E2D-F0CF-DEDA-30BBE11A7582}"/>
              </a:ext>
            </a:extLst>
          </p:cNvPr>
          <p:cNvSpPr/>
          <p:nvPr/>
        </p:nvSpPr>
        <p:spPr>
          <a:xfrm>
            <a:off x="8669721" y="5275178"/>
            <a:ext cx="329870" cy="294298"/>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dirty="0"/>
          </a:p>
        </p:txBody>
      </p:sp>
      <p:sp>
        <p:nvSpPr>
          <p:cNvPr id="17" name="TextBox 16">
            <a:extLst>
              <a:ext uri="{FF2B5EF4-FFF2-40B4-BE49-F238E27FC236}">
                <a16:creationId xmlns:a16="http://schemas.microsoft.com/office/drawing/2014/main" id="{C56A73BE-555C-A872-71AF-288045143316}"/>
              </a:ext>
            </a:extLst>
          </p:cNvPr>
          <p:cNvSpPr txBox="1"/>
          <p:nvPr/>
        </p:nvSpPr>
        <p:spPr>
          <a:xfrm>
            <a:off x="373550" y="5322120"/>
            <a:ext cx="3722795" cy="1092607"/>
          </a:xfrm>
          <a:prstGeom prst="rect">
            <a:avLst/>
          </a:prstGeom>
          <a:noFill/>
        </p:spPr>
        <p:txBody>
          <a:bodyPr wrap="square" rtlCol="0">
            <a:spAutoFit/>
          </a:bodyPr>
          <a:lstStyle/>
          <a:p>
            <a:pPr algn="just"/>
            <a:r>
              <a:rPr lang="en-US" sz="1300" dirty="0">
                <a:latin typeface="Adobe Garamond Pro" panose="02020502060506020403" pitchFamily="18" charset="0"/>
              </a:rPr>
              <a:t>Revenue and grants increased by $93.3mn (25.6%) to $458.1mn, representing 30.2% of the budget target.</a:t>
            </a:r>
          </a:p>
          <a:p>
            <a:pPr algn="just"/>
            <a:endParaRPr lang="en-US" sz="1300" dirty="0">
              <a:latin typeface="Adobe Garamond Pro" panose="02020502060506020403" pitchFamily="18" charset="0"/>
            </a:endParaRPr>
          </a:p>
          <a:p>
            <a:pPr algn="just"/>
            <a:r>
              <a:rPr lang="en-US" sz="1300" dirty="0">
                <a:latin typeface="Adobe Garamond Pro" panose="02020502060506020403" pitchFamily="18" charset="0"/>
              </a:rPr>
              <a:t>Revenue was bolstered by higher intakes of business taxes, general sales tax, and property income.</a:t>
            </a:r>
          </a:p>
        </p:txBody>
      </p:sp>
      <p:sp>
        <p:nvSpPr>
          <p:cNvPr id="18" name="TextBox 17">
            <a:extLst>
              <a:ext uri="{FF2B5EF4-FFF2-40B4-BE49-F238E27FC236}">
                <a16:creationId xmlns:a16="http://schemas.microsoft.com/office/drawing/2014/main" id="{9C7F4032-92AA-DFFA-6158-8E7241889916}"/>
              </a:ext>
            </a:extLst>
          </p:cNvPr>
          <p:cNvSpPr txBox="1"/>
          <p:nvPr/>
        </p:nvSpPr>
        <p:spPr>
          <a:xfrm>
            <a:off x="4761010" y="5275178"/>
            <a:ext cx="3557363" cy="1492716"/>
          </a:xfrm>
          <a:prstGeom prst="rect">
            <a:avLst/>
          </a:prstGeom>
          <a:noFill/>
        </p:spPr>
        <p:txBody>
          <a:bodyPr wrap="square" rtlCol="0">
            <a:spAutoFit/>
          </a:bodyPr>
          <a:lstStyle/>
          <a:p>
            <a:pPr algn="just"/>
            <a:r>
              <a:rPr lang="en-US" sz="1300" dirty="0">
                <a:latin typeface="Adobe Garamond Pro" panose="02020502060506020403" pitchFamily="18" charset="0"/>
              </a:rPr>
              <a:t>Expenditures </a:t>
            </a:r>
            <a:r>
              <a:rPr lang="en-US" sz="1300" dirty="0" err="1">
                <a:latin typeface="Adobe Garamond Pro" panose="02020502060506020403" pitchFamily="18" charset="0"/>
              </a:rPr>
              <a:t>totalled</a:t>
            </a:r>
            <a:r>
              <a:rPr lang="en-US" sz="1300" dirty="0">
                <a:latin typeface="Adobe Garamond Pro" panose="02020502060506020403" pitchFamily="18" charset="0"/>
              </a:rPr>
              <a:t> $365.2mn, only 22.8% of targeted spending and $5.9mn (1.6%) less than the first fiscal quarter in 2023.</a:t>
            </a:r>
          </a:p>
          <a:p>
            <a:pPr algn="just"/>
            <a:endParaRPr lang="en-US" sz="1300" dirty="0">
              <a:latin typeface="Adobe Garamond Pro" panose="02020502060506020403" pitchFamily="18" charset="0"/>
            </a:endParaRPr>
          </a:p>
          <a:p>
            <a:pPr algn="just"/>
            <a:r>
              <a:rPr lang="en-US" sz="1300" dirty="0">
                <a:latin typeface="Adobe Garamond Pro" panose="02020502060506020403" pitchFamily="18" charset="0"/>
              </a:rPr>
              <a:t>The decline was due to a decrease in capital spending, which overshadowed a marginal increase in current spending.</a:t>
            </a:r>
          </a:p>
        </p:txBody>
      </p:sp>
      <p:sp>
        <p:nvSpPr>
          <p:cNvPr id="19" name="TextBox 18">
            <a:extLst>
              <a:ext uri="{FF2B5EF4-FFF2-40B4-BE49-F238E27FC236}">
                <a16:creationId xmlns:a16="http://schemas.microsoft.com/office/drawing/2014/main" id="{E40C8B3F-B7F8-4921-DCF5-F5C6C9B8C90C}"/>
              </a:ext>
            </a:extLst>
          </p:cNvPr>
          <p:cNvSpPr txBox="1"/>
          <p:nvPr/>
        </p:nvSpPr>
        <p:spPr>
          <a:xfrm>
            <a:off x="8983038" y="5275178"/>
            <a:ext cx="3181337" cy="1492716"/>
          </a:xfrm>
          <a:prstGeom prst="rect">
            <a:avLst/>
          </a:prstGeom>
          <a:noFill/>
        </p:spPr>
        <p:txBody>
          <a:bodyPr wrap="square" rtlCol="0">
            <a:spAutoFit/>
          </a:bodyPr>
          <a:lstStyle/>
          <a:p>
            <a:pPr algn="just"/>
            <a:r>
              <a:rPr lang="en-US" sz="1300" dirty="0">
                <a:latin typeface="Adobe Garamond Pro" panose="02020502060506020403" pitchFamily="18" charset="0"/>
              </a:rPr>
              <a:t>As a result:</a:t>
            </a:r>
          </a:p>
          <a:p>
            <a:pPr algn="just"/>
            <a:endParaRPr lang="en-US" sz="1300" dirty="0">
              <a:latin typeface="Adobe Garamond Pro" panose="02020502060506020403" pitchFamily="18" charset="0"/>
            </a:endParaRPr>
          </a:p>
          <a:p>
            <a:pPr algn="just"/>
            <a:r>
              <a:rPr lang="en-US" sz="1300" dirty="0">
                <a:latin typeface="Adobe Garamond Pro" panose="02020502060506020403" pitchFamily="18" charset="0"/>
              </a:rPr>
              <a:t>Central Government’s primary surplus strengthened to $148.2mn or 2.2% of GDP,  </a:t>
            </a:r>
          </a:p>
          <a:p>
            <a:pPr algn="just"/>
            <a:endParaRPr lang="en-US" sz="1300" dirty="0">
              <a:latin typeface="Adobe Garamond Pro" panose="02020502060506020403" pitchFamily="18" charset="0"/>
            </a:endParaRPr>
          </a:p>
          <a:p>
            <a:pPr algn="just"/>
            <a:r>
              <a:rPr lang="en-US" sz="1300" dirty="0">
                <a:latin typeface="Adobe Garamond Pro" panose="02020502060506020403" pitchFamily="18" charset="0"/>
              </a:rPr>
              <a:t>And an overall fiscal surplus of $92.9mn (1.4% of GDP) was recorded. </a:t>
            </a:r>
            <a:endParaRPr lang="en-BZ" sz="1300" dirty="0">
              <a:latin typeface="Adobe Garamond Pro" panose="02020502060506020403" pitchFamily="18" charset="0"/>
            </a:endParaRPr>
          </a:p>
        </p:txBody>
      </p:sp>
      <p:sp>
        <p:nvSpPr>
          <p:cNvPr id="20" name="TextBox 19">
            <a:extLst>
              <a:ext uri="{FF2B5EF4-FFF2-40B4-BE49-F238E27FC236}">
                <a16:creationId xmlns:a16="http://schemas.microsoft.com/office/drawing/2014/main" id="{5F1FA06B-4E53-FDB9-40FC-4024B350CA33}"/>
              </a:ext>
            </a:extLst>
          </p:cNvPr>
          <p:cNvSpPr txBox="1"/>
          <p:nvPr/>
        </p:nvSpPr>
        <p:spPr>
          <a:xfrm>
            <a:off x="4719733" y="1920180"/>
            <a:ext cx="3108205" cy="307777"/>
          </a:xfrm>
          <a:prstGeom prst="rect">
            <a:avLst/>
          </a:prstGeom>
          <a:solidFill>
            <a:schemeClr val="bg1">
              <a:lumMod val="95000"/>
            </a:schemeClr>
          </a:solidFill>
        </p:spPr>
        <p:txBody>
          <a:bodyPr wrap="square" rtlCol="0">
            <a:spAutoFit/>
          </a:bodyPr>
          <a:lstStyle/>
          <a:p>
            <a:pPr algn="ctr"/>
            <a:r>
              <a:rPr lang="en-GB" sz="1400" dirty="0">
                <a:latin typeface="Adobe Garamond Pro" panose="02020502060506020403" pitchFamily="18" charset="0"/>
              </a:rPr>
              <a:t>Figure 6: Total Expenditure</a:t>
            </a:r>
          </a:p>
        </p:txBody>
      </p:sp>
      <p:sp>
        <p:nvSpPr>
          <p:cNvPr id="22" name="TextBox 21">
            <a:extLst>
              <a:ext uri="{FF2B5EF4-FFF2-40B4-BE49-F238E27FC236}">
                <a16:creationId xmlns:a16="http://schemas.microsoft.com/office/drawing/2014/main" id="{8010AE80-ECB9-3686-3912-FD7441D9A9D9}"/>
              </a:ext>
            </a:extLst>
          </p:cNvPr>
          <p:cNvSpPr txBox="1"/>
          <p:nvPr/>
        </p:nvSpPr>
        <p:spPr>
          <a:xfrm>
            <a:off x="9056170" y="1918298"/>
            <a:ext cx="3108205" cy="307777"/>
          </a:xfrm>
          <a:prstGeom prst="rect">
            <a:avLst/>
          </a:prstGeom>
          <a:solidFill>
            <a:schemeClr val="bg1">
              <a:lumMod val="95000"/>
            </a:schemeClr>
          </a:solidFill>
        </p:spPr>
        <p:txBody>
          <a:bodyPr wrap="square" rtlCol="0">
            <a:spAutoFit/>
          </a:bodyPr>
          <a:lstStyle/>
          <a:p>
            <a:pPr algn="ctr"/>
            <a:r>
              <a:rPr lang="en-GB" sz="1400" dirty="0">
                <a:latin typeface="Adobe Garamond Pro" panose="02020502060506020403" pitchFamily="18" charset="0"/>
              </a:rPr>
              <a:t>Figure 7: Overall Fiscal Performance</a:t>
            </a:r>
          </a:p>
        </p:txBody>
      </p:sp>
      <p:sp>
        <p:nvSpPr>
          <p:cNvPr id="4" name="TextBox 3">
            <a:extLst>
              <a:ext uri="{FF2B5EF4-FFF2-40B4-BE49-F238E27FC236}">
                <a16:creationId xmlns:a16="http://schemas.microsoft.com/office/drawing/2014/main" id="{A55E69C6-C12D-E148-9525-7FA4277D9BA1}"/>
              </a:ext>
            </a:extLst>
          </p:cNvPr>
          <p:cNvSpPr txBox="1"/>
          <p:nvPr/>
        </p:nvSpPr>
        <p:spPr>
          <a:xfrm>
            <a:off x="162026" y="1232115"/>
            <a:ext cx="11867947" cy="369332"/>
          </a:xfrm>
          <a:prstGeom prst="rect">
            <a:avLst/>
          </a:prstGeom>
          <a:noFill/>
        </p:spPr>
        <p:txBody>
          <a:bodyPr wrap="square">
            <a:spAutoFit/>
          </a:bodyPr>
          <a:lstStyle/>
          <a:p>
            <a:pPr algn="ctr"/>
            <a:r>
              <a:rPr lang="en-US" dirty="0">
                <a:latin typeface="Adobe Caslon Pro" panose="0205050205050A020403" pitchFamily="18" charset="0"/>
              </a:rPr>
              <a:t>The Government’s fiscal position remain robust with a 2.2% primary surplus for Q1 of FY2024/25 </a:t>
            </a:r>
            <a:endParaRPr lang="en-BZ" dirty="0">
              <a:latin typeface="Adobe Garamond Pro" panose="02020502060506020403" pitchFamily="18" charset="0"/>
            </a:endParaRPr>
          </a:p>
        </p:txBody>
      </p:sp>
      <p:graphicFrame>
        <p:nvGraphicFramePr>
          <p:cNvPr id="8" name="Chart 7">
            <a:extLst>
              <a:ext uri="{FF2B5EF4-FFF2-40B4-BE49-F238E27FC236}">
                <a16:creationId xmlns:a16="http://schemas.microsoft.com/office/drawing/2014/main" id="{93A8FECE-A1C8-4BB9-9666-DD1F70E1C42D}"/>
              </a:ext>
            </a:extLst>
          </p:cNvPr>
          <p:cNvGraphicFramePr>
            <a:graphicFrameLocks/>
          </p:cNvGraphicFramePr>
          <p:nvPr/>
        </p:nvGraphicFramePr>
        <p:xfrm>
          <a:off x="69320" y="2190633"/>
          <a:ext cx="4294744" cy="2770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1D60D43-16DE-4A13-82E1-8BC82BBC0849}"/>
              </a:ext>
            </a:extLst>
          </p:cNvPr>
          <p:cNvGraphicFramePr>
            <a:graphicFrameLocks/>
          </p:cNvGraphicFramePr>
          <p:nvPr/>
        </p:nvGraphicFramePr>
        <p:xfrm>
          <a:off x="4399021" y="2242028"/>
          <a:ext cx="3919352" cy="2660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1BF8515E-7707-4D5E-BB94-D69E1CF50085}"/>
              </a:ext>
            </a:extLst>
          </p:cNvPr>
          <p:cNvGraphicFramePr>
            <a:graphicFrameLocks/>
          </p:cNvGraphicFramePr>
          <p:nvPr>
            <p:extLst>
              <p:ext uri="{D42A27DB-BD31-4B8C-83A1-F6EECF244321}">
                <p14:modId xmlns:p14="http://schemas.microsoft.com/office/powerpoint/2010/main" val="3316855738"/>
              </p:ext>
            </p:extLst>
          </p:nvPr>
        </p:nvGraphicFramePr>
        <p:xfrm>
          <a:off x="8399887" y="2298929"/>
          <a:ext cx="3722794" cy="2659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733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73B1F-B0DE-E2CE-7E97-0D5DBFA162AD}"/>
              </a:ext>
            </a:extLst>
          </p:cNvPr>
          <p:cNvSpPr txBox="1"/>
          <p:nvPr/>
        </p:nvSpPr>
        <p:spPr>
          <a:xfrm>
            <a:off x="1842691" y="674361"/>
            <a:ext cx="8554050" cy="430887"/>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sz="2800" b="1" dirty="0">
                <a:latin typeface="Adobe Garamond Pro" panose="02020502060506020403" pitchFamily="18" charset="0"/>
              </a:rPr>
              <a:t>Macroeconomic Developments: Public Debt   </a:t>
            </a:r>
            <a:endParaRPr kumimoji="0" lang="en-US" sz="2800" b="1" i="0" u="none" strike="noStrike" kern="1200" cap="none" spc="0" normalizeH="0" baseline="0" noProof="0" dirty="0">
              <a:ln>
                <a:noFill/>
              </a:ln>
              <a:effectLst/>
              <a:uLnTx/>
              <a:uFillTx/>
              <a:latin typeface="Adobe Garamond Pro" panose="02020502060506020403" pitchFamily="18" charset="0"/>
            </a:endParaRPr>
          </a:p>
        </p:txBody>
      </p:sp>
      <p:cxnSp>
        <p:nvCxnSpPr>
          <p:cNvPr id="3" name="Straight Connector 2">
            <a:extLst>
              <a:ext uri="{FF2B5EF4-FFF2-40B4-BE49-F238E27FC236}">
                <a16:creationId xmlns:a16="http://schemas.microsoft.com/office/drawing/2014/main" id="{13D073D5-37C1-F939-1C50-199911D780FC}"/>
              </a:ext>
            </a:extLst>
          </p:cNvPr>
          <p:cNvCxnSpPr/>
          <p:nvPr/>
        </p:nvCxnSpPr>
        <p:spPr>
          <a:xfrm>
            <a:off x="483285" y="1122476"/>
            <a:ext cx="11219935" cy="823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4D0F8747-6EDF-3049-2ED9-8416E6A57274}"/>
              </a:ext>
            </a:extLst>
          </p:cNvPr>
          <p:cNvSpPr/>
          <p:nvPr/>
        </p:nvSpPr>
        <p:spPr>
          <a:xfrm>
            <a:off x="381589" y="1212540"/>
            <a:ext cx="11321631" cy="369332"/>
          </a:xfrm>
          <a:prstGeom prst="rect">
            <a:avLst/>
          </a:prstGeom>
        </p:spPr>
        <p:txBody>
          <a:bodyPr wrap="square">
            <a:spAutoFit/>
          </a:bodyPr>
          <a:lstStyle/>
          <a:p>
            <a:pPr algn="ctr"/>
            <a:r>
              <a:rPr lang="en-US" dirty="0">
                <a:latin typeface="Adobe Garamond Pro" panose="02020502060506020403" pitchFamily="18" charset="0"/>
              </a:rPr>
              <a:t>Belize’s total public sector debt-to-GDP ratio remains on a downward path </a:t>
            </a:r>
          </a:p>
        </p:txBody>
      </p:sp>
      <p:sp>
        <p:nvSpPr>
          <p:cNvPr id="77" name="TextBox 76">
            <a:extLst>
              <a:ext uri="{FF2B5EF4-FFF2-40B4-BE49-F238E27FC236}">
                <a16:creationId xmlns:a16="http://schemas.microsoft.com/office/drawing/2014/main" id="{A9BCA0B7-C5C3-1F49-4C0F-05930116F1B0}"/>
              </a:ext>
            </a:extLst>
          </p:cNvPr>
          <p:cNvSpPr txBox="1"/>
          <p:nvPr/>
        </p:nvSpPr>
        <p:spPr>
          <a:xfrm>
            <a:off x="601238" y="1843561"/>
            <a:ext cx="5104730" cy="307777"/>
          </a:xfrm>
          <a:prstGeom prst="rect">
            <a:avLst/>
          </a:prstGeom>
          <a:solidFill>
            <a:schemeClr val="bg1">
              <a:lumMod val="95000"/>
            </a:schemeClr>
          </a:solidFill>
        </p:spPr>
        <p:txBody>
          <a:bodyPr wrap="square" rtlCol="0">
            <a:spAutoFit/>
          </a:bodyPr>
          <a:lstStyle/>
          <a:p>
            <a:pPr algn="ctr"/>
            <a:r>
              <a:rPr lang="en-GB" sz="1400" dirty="0">
                <a:latin typeface="Adobe Garamond Pro" panose="02020502060506020403" pitchFamily="18" charset="0"/>
              </a:rPr>
              <a:t>Figure 8: Total Public Sector Debt to GDP</a:t>
            </a:r>
          </a:p>
        </p:txBody>
      </p:sp>
      <p:sp>
        <p:nvSpPr>
          <p:cNvPr id="7" name="TextBox 6">
            <a:extLst>
              <a:ext uri="{FF2B5EF4-FFF2-40B4-BE49-F238E27FC236}">
                <a16:creationId xmlns:a16="http://schemas.microsoft.com/office/drawing/2014/main" id="{3DB3FB76-4E2C-EA09-4E70-A0CD56ECC161}"/>
              </a:ext>
            </a:extLst>
          </p:cNvPr>
          <p:cNvSpPr txBox="1"/>
          <p:nvPr/>
        </p:nvSpPr>
        <p:spPr>
          <a:xfrm>
            <a:off x="6598490" y="1843561"/>
            <a:ext cx="5104730" cy="307777"/>
          </a:xfrm>
          <a:prstGeom prst="rect">
            <a:avLst/>
          </a:prstGeom>
          <a:solidFill>
            <a:schemeClr val="bg1">
              <a:lumMod val="95000"/>
            </a:schemeClr>
          </a:solidFill>
        </p:spPr>
        <p:txBody>
          <a:bodyPr wrap="square" rtlCol="0">
            <a:spAutoFit/>
          </a:bodyPr>
          <a:lstStyle/>
          <a:p>
            <a:pPr algn="ctr"/>
            <a:r>
              <a:rPr lang="en-GB" sz="1400" dirty="0">
                <a:latin typeface="Adobe Garamond Pro" panose="02020502060506020403" pitchFamily="18" charset="0"/>
              </a:rPr>
              <a:t>Figure 9: Debt-to-GDP Path </a:t>
            </a:r>
          </a:p>
        </p:txBody>
      </p:sp>
      <p:sp>
        <p:nvSpPr>
          <p:cNvPr id="9" name="Slide Number Placeholder 4">
            <a:extLst>
              <a:ext uri="{FF2B5EF4-FFF2-40B4-BE49-F238E27FC236}">
                <a16:creationId xmlns:a16="http://schemas.microsoft.com/office/drawing/2014/main" id="{087D95F1-4971-C4C8-780E-8736C3A053B8}"/>
              </a:ext>
            </a:extLst>
          </p:cNvPr>
          <p:cNvSpPr txBox="1">
            <a:spLocks/>
          </p:cNvSpPr>
          <p:nvPr/>
        </p:nvSpPr>
        <p:spPr>
          <a:xfrm>
            <a:off x="11533195" y="6445143"/>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110166B-2C73-46C9-9161-9950A021EB1D}" type="slidenum">
              <a:rPr kumimoji="0" lang="en-BZ" sz="1000" b="0" i="0" u="none" strike="noStrike" kern="1200" cap="none" spc="0" normalizeH="0" baseline="0" noProof="0" smtClean="0">
                <a:ln>
                  <a:noFill/>
                </a:ln>
                <a:solidFill>
                  <a:srgbClr val="FF0000"/>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BZ" sz="10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graphicFrame>
        <p:nvGraphicFramePr>
          <p:cNvPr id="11" name="Chart 10">
            <a:extLst>
              <a:ext uri="{FF2B5EF4-FFF2-40B4-BE49-F238E27FC236}">
                <a16:creationId xmlns:a16="http://schemas.microsoft.com/office/drawing/2014/main" id="{79C21FD7-22CD-47AA-B714-85EF19E33706}"/>
              </a:ext>
            </a:extLst>
          </p:cNvPr>
          <p:cNvGraphicFramePr>
            <a:graphicFrameLocks/>
          </p:cNvGraphicFramePr>
          <p:nvPr/>
        </p:nvGraphicFramePr>
        <p:xfrm>
          <a:off x="381589" y="2211821"/>
          <a:ext cx="5324379" cy="2987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18CFDD4-150E-4F4C-97FA-C1AB5A0ADF94}"/>
              </a:ext>
            </a:extLst>
          </p:cNvPr>
          <p:cNvGraphicFramePr>
            <a:graphicFrameLocks/>
          </p:cNvGraphicFramePr>
          <p:nvPr/>
        </p:nvGraphicFramePr>
        <p:xfrm>
          <a:off x="6598490" y="2211821"/>
          <a:ext cx="5240494" cy="295478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C129FA0-36E8-65C2-1097-F87252DCFA97}"/>
              </a:ext>
            </a:extLst>
          </p:cNvPr>
          <p:cNvSpPr txBox="1"/>
          <p:nvPr/>
        </p:nvSpPr>
        <p:spPr>
          <a:xfrm>
            <a:off x="7548908" y="5331542"/>
            <a:ext cx="4440735" cy="692497"/>
          </a:xfrm>
          <a:prstGeom prst="rect">
            <a:avLst/>
          </a:prstGeom>
          <a:noFill/>
        </p:spPr>
        <p:txBody>
          <a:bodyPr wrap="square" rtlCol="0">
            <a:spAutoFit/>
          </a:bodyPr>
          <a:lstStyle/>
          <a:p>
            <a:pPr algn="just"/>
            <a:r>
              <a:rPr lang="en-US" sz="1300" dirty="0">
                <a:latin typeface="Adobe Garamond Pro" panose="02020502060506020403" pitchFamily="18" charset="0"/>
              </a:rPr>
              <a:t>Belize’s debt-to-GDP ratio is expected to continue its downward path over the near term (2024 and 2025) due to solid GDP growth and primary surpluses from prudent fiscal management.   </a:t>
            </a:r>
          </a:p>
        </p:txBody>
      </p:sp>
      <p:sp>
        <p:nvSpPr>
          <p:cNvPr id="14" name="Hexagon 13">
            <a:extLst>
              <a:ext uri="{FF2B5EF4-FFF2-40B4-BE49-F238E27FC236}">
                <a16:creationId xmlns:a16="http://schemas.microsoft.com/office/drawing/2014/main" id="{E75F34D2-E142-744F-EFD0-7AE9FA6B0876}"/>
              </a:ext>
            </a:extLst>
          </p:cNvPr>
          <p:cNvSpPr/>
          <p:nvPr/>
        </p:nvSpPr>
        <p:spPr>
          <a:xfrm>
            <a:off x="485433" y="5408726"/>
            <a:ext cx="329870" cy="294298"/>
          </a:xfrm>
          <a:prstGeom prst="hexagon">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16" name="Hexagon 15">
            <a:extLst>
              <a:ext uri="{FF2B5EF4-FFF2-40B4-BE49-F238E27FC236}">
                <a16:creationId xmlns:a16="http://schemas.microsoft.com/office/drawing/2014/main" id="{DCBE88B5-01A1-7518-DD0D-25403C9F7E2F}"/>
              </a:ext>
            </a:extLst>
          </p:cNvPr>
          <p:cNvSpPr/>
          <p:nvPr/>
        </p:nvSpPr>
        <p:spPr>
          <a:xfrm>
            <a:off x="7219038" y="5351162"/>
            <a:ext cx="329870" cy="294298"/>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dirty="0"/>
          </a:p>
        </p:txBody>
      </p:sp>
      <p:sp>
        <p:nvSpPr>
          <p:cNvPr id="17" name="TextBox 16">
            <a:extLst>
              <a:ext uri="{FF2B5EF4-FFF2-40B4-BE49-F238E27FC236}">
                <a16:creationId xmlns:a16="http://schemas.microsoft.com/office/drawing/2014/main" id="{5D8883C3-D659-A6CA-ECCB-8DDC96AF8166}"/>
              </a:ext>
            </a:extLst>
          </p:cNvPr>
          <p:cNvSpPr txBox="1"/>
          <p:nvPr/>
        </p:nvSpPr>
        <p:spPr>
          <a:xfrm>
            <a:off x="931208" y="5324501"/>
            <a:ext cx="5272591" cy="1492716"/>
          </a:xfrm>
          <a:prstGeom prst="rect">
            <a:avLst/>
          </a:prstGeom>
          <a:noFill/>
        </p:spPr>
        <p:txBody>
          <a:bodyPr wrap="square" rtlCol="0">
            <a:spAutoFit/>
          </a:bodyPr>
          <a:lstStyle/>
          <a:p>
            <a:pPr algn="just"/>
            <a:r>
              <a:rPr lang="en-US" sz="1300" dirty="0">
                <a:latin typeface="Adobe Garamond Pro" panose="02020502060506020403" pitchFamily="18" charset="0"/>
              </a:rPr>
              <a:t>During January to June 2024, the total public sector debt increased by $48.7mn (1.1%) to $4.3bn driven solely by an uptick in external debt as  domestic debt fell.</a:t>
            </a:r>
          </a:p>
          <a:p>
            <a:pPr algn="just"/>
            <a:endParaRPr lang="en-US" sz="1300" dirty="0">
              <a:latin typeface="Adobe Garamond Pro" panose="02020502060506020403" pitchFamily="18" charset="0"/>
            </a:endParaRPr>
          </a:p>
          <a:p>
            <a:pPr algn="just"/>
            <a:r>
              <a:rPr lang="en-US" sz="1300" dirty="0">
                <a:latin typeface="Adobe Garamond Pro" panose="02020502060506020403" pitchFamily="18" charset="0"/>
              </a:rPr>
              <a:t>However, when measured in relation to the size of the economy, total public sector debt dipped from its December 2023 position of 68.7% to 63% of GDP at June end.</a:t>
            </a:r>
          </a:p>
        </p:txBody>
      </p:sp>
    </p:spTree>
    <p:extLst>
      <p:ext uri="{BB962C8B-B14F-4D97-AF65-F5344CB8AC3E}">
        <p14:creationId xmlns:p14="http://schemas.microsoft.com/office/powerpoint/2010/main" val="4166763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2">
      <a:dk1>
        <a:srgbClr val="000000"/>
      </a:dk1>
      <a:lt1>
        <a:sysClr val="window" lastClr="FFFFFF"/>
      </a:lt1>
      <a:dk2>
        <a:srgbClr val="585858"/>
      </a:dk2>
      <a:lt2>
        <a:srgbClr val="E3E3E3"/>
      </a:lt2>
      <a:accent1>
        <a:srgbClr val="9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Dividend">
  <a:themeElements>
    <a:clrScheme name="Custom 5">
      <a:dk1>
        <a:sysClr val="windowText" lastClr="000000"/>
      </a:dk1>
      <a:lt1>
        <a:sysClr val="window" lastClr="FFFFFF"/>
      </a:lt1>
      <a:dk2>
        <a:srgbClr val="3D3D3D"/>
      </a:dk2>
      <a:lt2>
        <a:srgbClr val="EBEBEB"/>
      </a:lt2>
      <a:accent1>
        <a:srgbClr val="000000"/>
      </a:accent1>
      <a:accent2>
        <a:srgbClr val="C00000"/>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2_Dividend">
  <a:themeElements>
    <a:clrScheme name="Custom 5">
      <a:dk1>
        <a:sysClr val="windowText" lastClr="000000"/>
      </a:dk1>
      <a:lt1>
        <a:sysClr val="window" lastClr="FFFFFF"/>
      </a:lt1>
      <a:dk2>
        <a:srgbClr val="3D3D3D"/>
      </a:dk2>
      <a:lt2>
        <a:srgbClr val="EBEBEB"/>
      </a:lt2>
      <a:accent1>
        <a:srgbClr val="000000"/>
      </a:accent1>
      <a:accent2>
        <a:srgbClr val="C00000"/>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4265</TotalTime>
  <Words>4488</Words>
  <Application>Microsoft Macintosh PowerPoint</Application>
  <PresentationFormat>Widescreen</PresentationFormat>
  <Paragraphs>641</Paragraphs>
  <Slides>28</Slides>
  <Notes>28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28</vt:i4>
      </vt:variant>
    </vt:vector>
  </HeadingPairs>
  <TitlesOfParts>
    <vt:vector size="46" baseType="lpstr">
      <vt:lpstr>Adobe Caslon Pro</vt:lpstr>
      <vt:lpstr>Adobe Garamond Pro</vt:lpstr>
      <vt:lpstr>Aptos</vt:lpstr>
      <vt:lpstr>Arial</vt:lpstr>
      <vt:lpstr>Calibri</vt:lpstr>
      <vt:lpstr>Century Gothic</vt:lpstr>
      <vt:lpstr>Century Schoolbook</vt:lpstr>
      <vt:lpstr>Gill Sans MT</vt:lpstr>
      <vt:lpstr>Lato Light</vt:lpstr>
      <vt:lpstr>Palatino Linotype</vt:lpstr>
      <vt:lpstr>Poppins</vt:lpstr>
      <vt:lpstr>Segoe UI Light</vt:lpstr>
      <vt:lpstr>Times New Roman</vt:lpstr>
      <vt:lpstr>Wingdings</vt:lpstr>
      <vt:lpstr>Wingdings 2</vt:lpstr>
      <vt:lpstr>2_Office Theme</vt:lpstr>
      <vt:lpstr>Dividend</vt:lpstr>
      <vt:lpstr>2_Dividend</vt:lpstr>
      <vt:lpstr>State of the  Economy</vt:lpstr>
      <vt:lpstr>PowerPoint Presentation</vt:lpstr>
      <vt:lpstr>Macroeconomic Developments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 Considerations</vt:lpstr>
      <vt:lpstr>PowerPoint Presentation</vt:lpstr>
      <vt:lpstr>PowerPoint Presentation</vt:lpstr>
      <vt:lpstr>PowerPoint Presentation</vt:lpstr>
      <vt:lpstr>Medium-Term Outlook</vt:lpstr>
      <vt:lpstr>PowerPoint Presentation</vt:lpstr>
      <vt:lpstr>Priority Sectors  &amp;  Crosscutting Considerations</vt:lpstr>
      <vt:lpstr>PowerPoint Presentation</vt:lpstr>
      <vt:lpstr>PowerPoint Presentation</vt:lpstr>
      <vt:lpstr>Multilateral &amp; Bilateral  Partnerships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Giovanna De Angelis</dc:creator>
  <cp:lastModifiedBy>Christopher Coye</cp:lastModifiedBy>
  <cp:revision>234</cp:revision>
  <cp:lastPrinted>2024-09-11T16:32:57Z</cp:lastPrinted>
  <dcterms:created xsi:type="dcterms:W3CDTF">2023-04-03T20:48:19Z</dcterms:created>
  <dcterms:modified xsi:type="dcterms:W3CDTF">2024-09-19T14:20:57Z</dcterms:modified>
</cp:coreProperties>
</file>